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8" r:id="rId6"/>
  </p:sldMasterIdLst>
  <p:notesMasterIdLst>
    <p:notesMasterId r:id="rId43"/>
  </p:notesMasterIdLst>
  <p:sldIdLst>
    <p:sldId id="256" r:id="rId7"/>
    <p:sldId id="286" r:id="rId8"/>
    <p:sldId id="281" r:id="rId9"/>
    <p:sldId id="350" r:id="rId10"/>
    <p:sldId id="285" r:id="rId11"/>
    <p:sldId id="284" r:id="rId12"/>
    <p:sldId id="359" r:id="rId13"/>
    <p:sldId id="362" r:id="rId14"/>
    <p:sldId id="295" r:id="rId15"/>
    <p:sldId id="373" r:id="rId16"/>
    <p:sldId id="297" r:id="rId17"/>
    <p:sldId id="303" r:id="rId18"/>
    <p:sldId id="300" r:id="rId19"/>
    <p:sldId id="301" r:id="rId20"/>
    <p:sldId id="298" r:id="rId21"/>
    <p:sldId id="345" r:id="rId22"/>
    <p:sldId id="299" r:id="rId23"/>
    <p:sldId id="309" r:id="rId24"/>
    <p:sldId id="361" r:id="rId25"/>
    <p:sldId id="313" r:id="rId26"/>
    <p:sldId id="378" r:id="rId27"/>
    <p:sldId id="314" r:id="rId28"/>
    <p:sldId id="364" r:id="rId29"/>
    <p:sldId id="305" r:id="rId30"/>
    <p:sldId id="306" r:id="rId31"/>
    <p:sldId id="308" r:id="rId32"/>
    <p:sldId id="307" r:id="rId33"/>
    <p:sldId id="310" r:id="rId34"/>
    <p:sldId id="318" r:id="rId35"/>
    <p:sldId id="273" r:id="rId36"/>
    <p:sldId id="315" r:id="rId37"/>
    <p:sldId id="349" r:id="rId38"/>
    <p:sldId id="316" r:id="rId39"/>
    <p:sldId id="377" r:id="rId40"/>
    <p:sldId id="369" r:id="rId41"/>
    <p:sldId id="325" r:id="rId42"/>
  </p:sldIdLst>
  <p:sldSz cx="9144000" cy="6858000" type="screen4x3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33C"/>
    <a:srgbClr val="8D0044"/>
    <a:srgbClr val="DEE7D1"/>
    <a:srgbClr val="EFF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65036" autoAdjust="0"/>
  </p:normalViewPr>
  <p:slideViewPr>
    <p:cSldViewPr>
      <p:cViewPr varScale="1">
        <p:scale>
          <a:sx n="58" d="100"/>
          <a:sy n="58" d="100"/>
        </p:scale>
        <p:origin x="-2226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FC1B-8002-4053-B605-3A619B1DCD3E}" type="datetimeFigureOut">
              <a:rPr lang="nl-BE" smtClean="0"/>
              <a:t>17/04/2018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C0F4C-2E59-4825-87B3-71BD64D7AD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824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nl-B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0F4C-2E59-4825-87B3-71BD64D7AD2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8136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0F4C-2E59-4825-87B3-71BD64D7AD2C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1393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0F4C-2E59-4825-87B3-71BD64D7AD2C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4288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Verkooprecht = nieuwe term voor registratierecht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0F4C-2E59-4825-87B3-71BD64D7AD2C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1889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0F4C-2E59-4825-87B3-71BD64D7AD2C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020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0F4C-2E59-4825-87B3-71BD64D7AD2C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02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nl-BE" b="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B577E-56BC-4AE8-A498-BD1DDF36ED4E}" type="slidenum">
              <a:rPr lang="nl-BE" smtClean="0">
                <a:solidFill>
                  <a:prstClr val="black"/>
                </a:solidFill>
              </a:rPr>
              <a:pPr/>
              <a:t>3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4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0F4C-2E59-4825-87B3-71BD64D7AD2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742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50"/>
              </a:spcBef>
              <a:spcAft>
                <a:spcPts val="1949"/>
              </a:spcAft>
            </a:pPr>
            <a:endParaRPr lang="nl-BE" sz="12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0F4C-2E59-4825-87B3-71BD64D7AD2C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3639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SzPct val="100000"/>
              <a:buFont typeface="Symbol" panose="05050102010706020507" pitchFamily="18" charset="2"/>
              <a:buNone/>
            </a:pPr>
            <a:endParaRPr lang="nl-BE" sz="1800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B577E-56BC-4AE8-A498-BD1DDF36ED4E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79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50"/>
              </a:spcBef>
              <a:spcAft>
                <a:spcPts val="1949"/>
              </a:spcAft>
            </a:pPr>
            <a:endParaRPr lang="nl-BE" sz="12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0F4C-2E59-4825-87B3-71BD64D7AD2C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3639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0F4C-2E59-4825-87B3-71BD64D7AD2C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4330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50"/>
              </a:spcBef>
              <a:spcAft>
                <a:spcPts val="1949"/>
              </a:spcAft>
            </a:pPr>
            <a:endParaRPr lang="nl-BE" sz="12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0F4C-2E59-4825-87B3-71BD64D7AD2C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3639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0F4C-2E59-4825-87B3-71BD64D7AD2C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139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802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765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1150" y="260350"/>
            <a:ext cx="2087563" cy="51133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113462" cy="51133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7890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395288" y="260350"/>
            <a:ext cx="8353425" cy="5113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097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4625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8862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04444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8763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7245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3563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6700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35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941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47254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32446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2224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1150" y="260350"/>
            <a:ext cx="2087563" cy="51133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113462" cy="51133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1877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395288" y="260350"/>
            <a:ext cx="8353425" cy="5113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965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7" descr="www-inverde-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6381750"/>
            <a:ext cx="11493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008112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nl-BE" sz="4200" b="1" kern="100" spc="0" baseline="0" dirty="0">
                <a:solidFill>
                  <a:srgbClr val="8D0044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6AAA8-6C38-439A-997C-7F8608A20699}" type="datetimeFigureOut">
              <a:rPr lang="nl-BE">
                <a:solidFill>
                  <a:srgbClr val="000000"/>
                </a:solidFill>
              </a:rPr>
              <a:pPr>
                <a:defRPr/>
              </a:pPr>
              <a:t>17/04/2018</a:t>
            </a:fld>
            <a:endParaRPr 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20214-E019-498D-8E4A-CB659F8D06B0}" type="slidenum">
              <a:rPr lang="nl-B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12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 en object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0596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17" name="Tekstvak 16"/>
          <p:cNvSpPr txBox="1"/>
          <p:nvPr/>
        </p:nvSpPr>
        <p:spPr>
          <a:xfrm>
            <a:off x="0" y="-246531"/>
            <a:ext cx="9144000" cy="1155251"/>
          </a:xfrm>
          <a:prstGeom prst="rect">
            <a:avLst/>
          </a:prstGeom>
          <a:solidFill>
            <a:srgbClr val="85005E"/>
          </a:solidFill>
        </p:spPr>
        <p:txBody>
          <a:bodyPr wrap="square" lIns="0" tIns="0" rIns="0" bIns="0" rtlCol="0" anchor="b">
            <a:no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endParaRPr lang="nl-BE" sz="4200" b="1" spc="300" dirty="0">
              <a:solidFill>
                <a:prstClr val="white"/>
              </a:solidFill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-27384"/>
            <a:ext cx="8229600" cy="936104"/>
          </a:xfr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4400">
                <a:solidFill>
                  <a:schemeClr val="bg1"/>
                </a:solidFill>
              </a:defRPr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nl-BE" sz="4200" b="1" dirty="0" smtClean="0">
                <a:solidFill>
                  <a:schemeClr val="bg1"/>
                </a:solidFill>
                <a:latin typeface="Arial Narrow" pitchFamily="34" charset="0"/>
              </a:rPr>
              <a:t>Hoofdstuk</a:t>
            </a:r>
          </a:p>
        </p:txBody>
      </p:sp>
      <p:sp>
        <p:nvSpPr>
          <p:cNvPr id="22" name="Rechthoek 21"/>
          <p:cNvSpPr/>
          <p:nvPr/>
        </p:nvSpPr>
        <p:spPr>
          <a:xfrm>
            <a:off x="0" y="6741368"/>
            <a:ext cx="9144000" cy="162351"/>
          </a:xfrm>
          <a:prstGeom prst="rect">
            <a:avLst/>
          </a:prstGeom>
          <a:solidFill>
            <a:srgbClr val="85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23" name="Afbeelding 22" descr="www-inverde-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4417" y="6381328"/>
            <a:ext cx="1148893" cy="354752"/>
          </a:xfrm>
          <a:prstGeom prst="rect">
            <a:avLst/>
          </a:prstGeom>
        </p:spPr>
      </p:pic>
      <p:sp>
        <p:nvSpPr>
          <p:cNvPr id="25" name="Tijdelijke aanduiding voor dianumm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417D9E-58FF-4EA0-901F-19A9209966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ijdelijke aanduiding voor dianumm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417D9E-58FF-4EA0-901F-19A92099666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8" name="Afbeelding 27" descr="www-inverde-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4417" y="6381328"/>
            <a:ext cx="1148893" cy="3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0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148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517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5731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91227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8763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2558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0235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7553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649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5867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5932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0213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1150" y="260350"/>
            <a:ext cx="2087563" cy="51133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113462" cy="51133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7388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395288" y="260350"/>
            <a:ext cx="8353425" cy="5113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414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8763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663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4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807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73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5767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0323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8291512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91513" cy="37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62196"/>
            <a:ext cx="1874517" cy="4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0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8291512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91513" cy="37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180751" y="6237288"/>
            <a:ext cx="6767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BE" dirty="0" smtClean="0">
                <a:solidFill>
                  <a:srgbClr val="000000"/>
                </a:solidFill>
              </a:rPr>
              <a:t>Natuurstreefbeelden: bossen</a:t>
            </a:r>
            <a:endParaRPr lang="nl-NL" dirty="0" smtClean="0">
              <a:solidFill>
                <a:srgbClr val="00000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62196"/>
            <a:ext cx="1874517" cy="4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3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8291512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91513" cy="37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21202" y="6341253"/>
            <a:ext cx="67675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BE" sz="1600" dirty="0" smtClean="0">
                <a:solidFill>
                  <a:srgbClr val="000000"/>
                </a:solidFill>
              </a:rPr>
              <a:t>Natuurmanagement: inleiding</a:t>
            </a:r>
            <a:endParaRPr lang="nl-NL" sz="1600" dirty="0" smtClean="0">
              <a:solidFill>
                <a:srgbClr val="00000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62196"/>
            <a:ext cx="1874517" cy="4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D004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urenbos.be/beleid-wetgeving/natuurbeheer/natuurbeheerplan/het-nieuwe-natuurbeheerplan-geldig-van-28102017-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a2000.vlaanderen.be/projectsubsidies-natuu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urenbos.be/projectsubsidies-aankoo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urenbos.be/projectsubsidies-openstellin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urenbos.be/beleid-wetgeving/natuurbeheer/natuurbeheerplan/het-nieuwe-natuurbeheerplan-geldig-van-28102017-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urenbos.be/beleid-wetgeving/natuurbeheer/natuurbeheerplan/het-nieuwe-natuurbeheerplan-geldig-van-28102017-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ussesa\AppData\Local\Microsoft\Windows\Temporary Internet Files\Content.Outlook\C08NCQKO\10514-mast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04"/>
            <a:ext cx="9144000" cy="61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/>
          <a:lstStyle/>
          <a:p>
            <a:r>
              <a:rPr lang="nl-BE" sz="6000" b="1" dirty="0" smtClean="0">
                <a:solidFill>
                  <a:schemeClr val="bg1"/>
                </a:solidFill>
              </a:rPr>
              <a:t>Subsidies bij natuurbeheerplan</a:t>
            </a:r>
            <a:endParaRPr lang="nl-BE" sz="6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11361"/>
            <a:ext cx="1816821" cy="74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tse1.mm.bing.net/th?id=OIP._lq5yDAGiKztOWY8qafRYAHaFW&amp;pid=A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157919"/>
            <a:ext cx="937322" cy="67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Inheemse soorten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19139"/>
              </p:ext>
            </p:extLst>
          </p:nvPr>
        </p:nvGraphicFramePr>
        <p:xfrm>
          <a:off x="467544" y="1264120"/>
          <a:ext cx="8409501" cy="5077968"/>
        </p:xfrm>
        <a:graphic>
          <a:graphicData uri="http://schemas.openxmlformats.org/drawingml/2006/table">
            <a:tbl>
              <a:tblPr firstRow="1" bandRow="1"/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8272"/>
                <a:gridCol w="2000789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smtClean="0">
                          <a:sym typeface="Wingdings" panose="05000000000000000000" pitchFamily="2" charset="2"/>
                        </a:rPr>
                        <a:t>Aalbes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smtClean="0">
                          <a:sym typeface="Wingdings" panose="05000000000000000000" pitchFamily="2" charset="2"/>
                        </a:rPr>
                        <a:t>Gele kornoelje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Kraakwilg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Wegedoorn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err="1" smtClean="0">
                          <a:sym typeface="Wingdings" panose="05000000000000000000" pitchFamily="2" charset="2"/>
                        </a:rPr>
                        <a:t>Beklierde</a:t>
                      </a:r>
                      <a:r>
                        <a:rPr lang="nl-NL" sz="1100" dirty="0" smtClean="0">
                          <a:sym typeface="Wingdings" panose="05000000000000000000" pitchFamily="2" charset="2"/>
                        </a:rPr>
                        <a:t> heggenroos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smtClean="0">
                          <a:sym typeface="Wingdings" panose="05000000000000000000" pitchFamily="2" charset="2"/>
                        </a:rPr>
                        <a:t>Geoorde wilg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Kruipwilg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Wilde appel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smtClean="0">
                          <a:sym typeface="Wingdings" panose="05000000000000000000" pitchFamily="2" charset="2"/>
                        </a:rPr>
                        <a:t>Beuk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smtClean="0">
                          <a:sym typeface="Wingdings" panose="05000000000000000000" pitchFamily="2" charset="2"/>
                        </a:rPr>
                        <a:t>Geoorde</a:t>
                      </a:r>
                      <a:r>
                        <a:rPr lang="nl-NL" sz="1100" baseline="0" dirty="0" smtClean="0">
                          <a:sym typeface="Wingdings" panose="05000000000000000000" pitchFamily="2" charset="2"/>
                        </a:rPr>
                        <a:t> wilg x grauwe wilg</a:t>
                      </a:r>
                      <a:endParaRPr lang="nl-NL" sz="1100" dirty="0" smtClean="0"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Kruisbes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Wilde gagel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smtClean="0">
                          <a:sym typeface="Wingdings" panose="05000000000000000000" pitchFamily="2" charset="2"/>
                        </a:rPr>
                        <a:t>Bindwilg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1100" dirty="0" smtClean="0">
                          <a:latin typeface="+mn-lt"/>
                        </a:rPr>
                        <a:t>Gewone</a:t>
                      </a:r>
                      <a:r>
                        <a:rPr lang="nl-BE" sz="1100" baseline="0" dirty="0" smtClean="0">
                          <a:latin typeface="+mn-lt"/>
                        </a:rPr>
                        <a:t> esdoorn</a:t>
                      </a:r>
                      <a:endParaRPr lang="nl-BE" sz="11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Mispel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Wilde kardinaalsmuts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err="1" smtClean="0">
                          <a:sym typeface="Wingdings" panose="05000000000000000000" pitchFamily="2" charset="2"/>
                        </a:rPr>
                        <a:t>Bosroos</a:t>
                      </a:r>
                      <a:endParaRPr lang="nl-NL" sz="1100" dirty="0" smtClean="0"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Gewone vlier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Ratelpopulier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Wilde liguster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err="1" smtClean="0">
                          <a:sym typeface="Wingdings" panose="05000000000000000000" pitchFamily="2" charset="2"/>
                        </a:rPr>
                        <a:t>Boswilg</a:t>
                      </a:r>
                      <a:endParaRPr lang="nl-NL" sz="1100" dirty="0" smtClean="0"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Gladde iep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Rode kornoelje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Wilde lijsterbes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err="1" smtClean="0">
                          <a:sym typeface="Wingdings" panose="05000000000000000000" pitchFamily="2" charset="2"/>
                        </a:rPr>
                        <a:t>Boswilg</a:t>
                      </a:r>
                      <a:r>
                        <a:rPr lang="nl-NL" sz="1100" baseline="0" dirty="0" smtClean="0">
                          <a:sym typeface="Wingdings" panose="05000000000000000000" pitchFamily="2" charset="2"/>
                        </a:rPr>
                        <a:t> x grauwe wilg</a:t>
                      </a:r>
                      <a:endParaRPr lang="nl-NL" sz="1100" dirty="0" smtClean="0"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Grauwe abeel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Ruwe berk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Wilde peer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smtClean="0">
                          <a:sym typeface="Wingdings" panose="05000000000000000000" pitchFamily="2" charset="2"/>
                        </a:rPr>
                        <a:t>Brem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Grauwe wilg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Ruwe iep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Wintereik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smtClean="0">
                          <a:sym typeface="Wingdings" panose="05000000000000000000" pitchFamily="2" charset="2"/>
                        </a:rPr>
                        <a:t>Duindoorn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Grove den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Schietwilg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Winterlinde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smtClean="0">
                          <a:sym typeface="Wingdings" panose="05000000000000000000" pitchFamily="2" charset="2"/>
                        </a:rPr>
                        <a:t>Duinroos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Haagbeuk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Schijnviltroos/ruwe viltroos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Zachte berk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err="1" smtClean="0">
                          <a:sym typeface="Wingdings" panose="05000000000000000000" pitchFamily="2" charset="2"/>
                        </a:rPr>
                        <a:t>Eenstijlige</a:t>
                      </a:r>
                      <a:r>
                        <a:rPr lang="nl-NL" sz="1100" baseline="0" dirty="0" smtClean="0">
                          <a:sym typeface="Wingdings" panose="05000000000000000000" pitchFamily="2" charset="2"/>
                        </a:rPr>
                        <a:t> meidoorn</a:t>
                      </a:r>
                      <a:endParaRPr lang="nl-NL" sz="1100" dirty="0" smtClean="0"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Hazelaar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Sleedoorn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Zoete kers</a:t>
                      </a:r>
                      <a:endParaRPr lang="nl-BE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smtClean="0">
                          <a:sym typeface="Wingdings" panose="05000000000000000000" pitchFamily="2" charset="2"/>
                        </a:rPr>
                        <a:t>Egelantier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Heggenroos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Spaanse aak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Zomereik</a:t>
                      </a:r>
                      <a:endParaRPr lang="nl-BE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smtClean="0">
                          <a:sym typeface="Wingdings" panose="05000000000000000000" pitchFamily="2" charset="2"/>
                        </a:rPr>
                        <a:t>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Hollandse linde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Sporkehout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Zomerlinde</a:t>
                      </a:r>
                      <a:endParaRPr lang="nl-BE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smtClean="0">
                          <a:sym typeface="Wingdings" panose="05000000000000000000" pitchFamily="2" charset="2"/>
                        </a:rPr>
                        <a:t>Europese vogelkers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Hondsroos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Taxus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Zwarte bes</a:t>
                      </a:r>
                      <a:endParaRPr lang="nl-BE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err="1" smtClean="0">
                          <a:sym typeface="Wingdings" panose="05000000000000000000" pitchFamily="2" charset="2"/>
                        </a:rPr>
                        <a:t>Fladderiep</a:t>
                      </a:r>
                      <a:endParaRPr lang="nl-NL" sz="1100" dirty="0" smtClean="0"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Hulst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Trosvlier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Zwarte els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smtClean="0">
                          <a:sym typeface="Wingdings" panose="05000000000000000000" pitchFamily="2" charset="2"/>
                        </a:rPr>
                        <a:t>Gaspeldoorn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Jeneverbes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err="1" smtClean="0">
                          <a:latin typeface="+mn-lt"/>
                        </a:rPr>
                        <a:t>Tweestijlige</a:t>
                      </a:r>
                      <a:r>
                        <a:rPr lang="nl-BE" sz="1100" baseline="0" dirty="0" smtClean="0">
                          <a:latin typeface="+mn-lt"/>
                        </a:rPr>
                        <a:t> meidoorn</a:t>
                      </a:r>
                      <a:endParaRPr lang="nl-BE" sz="11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Zwarte populier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100" dirty="0" smtClean="0">
                          <a:sym typeface="Wingdings" panose="05000000000000000000" pitchFamily="2" charset="2"/>
                        </a:rPr>
                        <a:t>Gelderse roos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 smtClean="0">
                          <a:latin typeface="+mn-lt"/>
                        </a:rPr>
                        <a:t>Koraalmeidoorn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0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8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Aanvullend: behoud en verbetering van soorten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Extra maatregelen voor leefgebieden van soorten (bovenop basissubsidie)</a:t>
            </a:r>
          </a:p>
          <a:p>
            <a:r>
              <a:rPr lang="nl-BE" sz="2800" dirty="0" smtClean="0"/>
              <a:t>Forfaitair bedrag voor bepaalde soortengroepen (+ jaarlijkse indexering)</a:t>
            </a:r>
          </a:p>
          <a:p>
            <a:r>
              <a:rPr lang="nl-BE" sz="2800" dirty="0" smtClean="0"/>
              <a:t>Technische voorwaarden (BVR Bijlage 2)</a:t>
            </a:r>
          </a:p>
          <a:p>
            <a:r>
              <a:rPr lang="nl-BE" sz="2800" dirty="0" smtClean="0"/>
              <a:t>Wordt </a:t>
            </a:r>
            <a:r>
              <a:rPr lang="nl-BE" sz="2800" dirty="0"/>
              <a:t>toegekend voor 6 </a:t>
            </a:r>
            <a:r>
              <a:rPr lang="nl-BE" sz="2800" dirty="0" smtClean="0"/>
              <a:t>jaar; jaarlijks uitbetaald.</a:t>
            </a:r>
            <a:endParaRPr lang="nl-BE" sz="2800" dirty="0"/>
          </a:p>
          <a:p>
            <a:r>
              <a:rPr lang="nl-BE" sz="2800" dirty="0" smtClean="0"/>
              <a:t>Voor </a:t>
            </a:r>
            <a:r>
              <a:rPr lang="nl-BE" sz="2800" dirty="0"/>
              <a:t>wie? natuurlijke personen, privaatrechtelijke </a:t>
            </a:r>
            <a:r>
              <a:rPr lang="nl-BE" sz="2800" dirty="0" smtClean="0"/>
              <a:t>rechtspersonen en besturen; </a:t>
            </a:r>
            <a:r>
              <a:rPr lang="nl-BE" sz="2800" dirty="0"/>
              <a:t>met type 2/3/4 </a:t>
            </a:r>
            <a:r>
              <a:rPr lang="nl-BE" sz="2800" dirty="0" smtClean="0"/>
              <a:t>NBP</a:t>
            </a:r>
            <a:endParaRPr lang="nl-BE" sz="2800" dirty="0"/>
          </a:p>
          <a:p>
            <a:pPr marL="0" indent="0">
              <a:buNone/>
            </a:pP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7669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Aanvullend: behoud en verbetering van soorten</a:t>
            </a:r>
            <a:endParaRPr lang="nl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33" b="87667" l="14438" r="8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26" t="7873" r="13213" b="12067"/>
          <a:stretch/>
        </p:blipFill>
        <p:spPr bwMode="auto">
          <a:xfrm>
            <a:off x="755576" y="1452196"/>
            <a:ext cx="7880041" cy="4857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6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Aanvullend: behoud en verbetering van soorten</a:t>
            </a:r>
            <a:endParaRPr lang="nl-BE" dirty="0"/>
          </a:p>
        </p:txBody>
      </p:sp>
      <p:graphicFrame>
        <p:nvGraphicFramePr>
          <p:cNvPr id="7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572292"/>
              </p:ext>
            </p:extLst>
          </p:nvPr>
        </p:nvGraphicFramePr>
        <p:xfrm>
          <a:off x="457200" y="1641880"/>
          <a:ext cx="8291515" cy="4632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432"/>
                <a:gridCol w="4032448"/>
                <a:gridCol w="1383756"/>
                <a:gridCol w="2072879"/>
              </a:tblGrid>
              <a:tr h="517455"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Pakket</a:t>
                      </a:r>
                      <a:endParaRPr lang="nl-B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Maatregelen</a:t>
                      </a:r>
                      <a:endParaRPr lang="nl-B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Soortengroep</a:t>
                      </a:r>
                      <a:endParaRPr lang="nl-B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Bedrag per jaar</a:t>
                      </a:r>
                      <a:endParaRPr lang="nl-BE" sz="1400" b="1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Onderhoud van greppels met het oog op slikranden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0,3 euro per meter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Onderhoud van</a:t>
                      </a:r>
                      <a:r>
                        <a:rPr lang="nl-BE" sz="1200" baseline="0" dirty="0" smtClean="0"/>
                        <a:t> kleine landschapselementen: haag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2+3+4+8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1,5 euro</a:t>
                      </a:r>
                      <a:r>
                        <a:rPr lang="nl-BE" sz="1200" baseline="0" dirty="0" smtClean="0"/>
                        <a:t> per meter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3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Onderhoud</a:t>
                      </a:r>
                      <a:r>
                        <a:rPr lang="nl-BE" sz="1200" baseline="0" dirty="0" smtClean="0"/>
                        <a:t> van kleine landschapselementen: houtkant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2+3+4+8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25 euro per are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4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Onderhoud van kleine landschapselementen: knotbomen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2+8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1,5 euro</a:t>
                      </a:r>
                      <a:r>
                        <a:rPr lang="nl-BE" sz="1200" baseline="0" dirty="0" smtClean="0"/>
                        <a:t> per boom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5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Onderhoud van kale bodem – microschaal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2+3+4+5+6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25 euro per are kale bodem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Gefaseerd maaien omwille van ongewervelden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2+3+4+5+6+8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110 euro per ha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7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Hakhout- of middelhoutbeheer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6+7+8+9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100 euro per ha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8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Ruimen van poelen die kleiner zijn dan</a:t>
                      </a:r>
                      <a:r>
                        <a:rPr lang="nl-BE" sz="1200" baseline="0" dirty="0" smtClean="0"/>
                        <a:t> 100m²</a:t>
                      </a:r>
                      <a:endParaRPr lang="nl-B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12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70 euro per poel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9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Ruimen van poelen</a:t>
                      </a:r>
                      <a:r>
                        <a:rPr lang="nl-BE" sz="1200" baseline="0" dirty="0" smtClean="0"/>
                        <a:t> die groter zijn dan 100m² en maximaal 300m² zijn</a:t>
                      </a:r>
                      <a:endParaRPr lang="nl-B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12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125</a:t>
                      </a:r>
                      <a:r>
                        <a:rPr lang="nl-BE" sz="1200" baseline="0" dirty="0" smtClean="0"/>
                        <a:t> euro per poel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Ruimen</a:t>
                      </a:r>
                      <a:r>
                        <a:rPr lang="nl-BE" sz="1200" baseline="0" dirty="0" smtClean="0"/>
                        <a:t> van poelen die groter zijn dan 300m²</a:t>
                      </a:r>
                      <a:endParaRPr lang="nl-B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12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175 euro per poel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11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Traditioneel vijverbeheer</a:t>
                      </a:r>
                      <a:r>
                        <a:rPr lang="nl-BE" sz="1200" baseline="0" dirty="0" smtClean="0"/>
                        <a:t> kleiner dan 3 ha, met uitsluiting van het ruimen van slib</a:t>
                      </a:r>
                      <a:endParaRPr lang="nl-B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10+11+12+13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580 euro per vijver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12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Traditioneel vijverbeheer groter</a:t>
                      </a:r>
                      <a:r>
                        <a:rPr lang="nl-BE" sz="1200" baseline="0" dirty="0" smtClean="0"/>
                        <a:t> dan 3 ha, met uitsluiting van het ruimen van slib</a:t>
                      </a:r>
                      <a:endParaRPr lang="nl-B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10+11+12+13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860 euro per vijver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13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Maaien bij traditioneel</a:t>
                      </a:r>
                      <a:r>
                        <a:rPr lang="nl-BE" sz="1200" baseline="0" dirty="0" smtClean="0"/>
                        <a:t> vijverbeheer</a:t>
                      </a:r>
                      <a:endParaRPr lang="nl-B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11+12+13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1850 euro per ha</a:t>
                      </a:r>
                      <a:endParaRPr lang="nl-BE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3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Aanvullend: behoud en verbetering van soorten</a:t>
            </a:r>
            <a:endParaRPr lang="nl-BE" dirty="0"/>
          </a:p>
        </p:txBody>
      </p:sp>
      <p:graphicFrame>
        <p:nvGraphicFramePr>
          <p:cNvPr id="7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587289"/>
              </p:ext>
            </p:extLst>
          </p:nvPr>
        </p:nvGraphicFramePr>
        <p:xfrm>
          <a:off x="457200" y="1641880"/>
          <a:ext cx="8435280" cy="810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440"/>
                <a:gridCol w="2088232"/>
                <a:gridCol w="5472608"/>
              </a:tblGrid>
              <a:tr h="517455"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Soorten-groep</a:t>
                      </a:r>
                      <a:endParaRPr lang="nl-B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b="1" dirty="0" err="1" smtClean="0"/>
                        <a:t>Ecoprofiel</a:t>
                      </a:r>
                      <a:endParaRPr lang="nl-B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Soorten</a:t>
                      </a:r>
                      <a:endParaRPr lang="nl-BE" sz="1400" b="1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Vogels</a:t>
                      </a:r>
                      <a:r>
                        <a:rPr lang="nl-BE" sz="1200" baseline="0" dirty="0" smtClean="0"/>
                        <a:t> van natte graslanden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Kleine zilverreiger, steltkluut, kemphaan, kluut, tureluur, kwartelkoning, wulp, grutto, watersnip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Dieren van structuurrijke graslanden in een kleinschalig landschap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Kwartelkoning, grauwe klauwier, grasmus, graspieper, paapje, haas, argusvlinder, oranje</a:t>
                      </a:r>
                      <a:r>
                        <a:rPr lang="nl-BE" sz="1200" baseline="0" dirty="0" smtClean="0"/>
                        <a:t> zandoogje, steenuil, geelgors, vleermuizen, roodborsttapuit, gouden tor, braamsluiper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3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Diere</a:t>
                      </a:r>
                      <a:r>
                        <a:rPr lang="nl-BE" sz="1200" baseline="0" dirty="0" smtClean="0"/>
                        <a:t>n van natte, structuurrijke graslanden, ruigtes en grote zeggen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Zeggenkorfslak, moerassprinkhaan,</a:t>
                      </a:r>
                      <a:r>
                        <a:rPr lang="nl-BE" sz="1200" baseline="0" dirty="0" smtClean="0"/>
                        <a:t> zompsprinkhaan, bosrietzanger, dwergmuis, watersnip, sprinkhaanzanger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4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Dieren van grote</a:t>
                      </a:r>
                      <a:r>
                        <a:rPr lang="nl-BE" sz="1200" baseline="0" dirty="0" smtClean="0"/>
                        <a:t> heide-, duin- en graslandcomplexen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Gladde slang, tapuit, levendbarende</a:t>
                      </a:r>
                      <a:r>
                        <a:rPr lang="nl-BE" sz="1200" baseline="0" dirty="0" smtClean="0"/>
                        <a:t> hagedis, roodborsttapuit, adder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5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Dieren van schraal grasland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Aardbeivlinder, veldkrekel, veldparelmoervlinder, kleine parelmoervlinder,</a:t>
                      </a:r>
                      <a:r>
                        <a:rPr lang="nl-BE" sz="1200" baseline="0" dirty="0" smtClean="0"/>
                        <a:t> klaverblauwtje, bruin dikkopje, grauwe klauwier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Dieren van kleinschalige structuurrijke heiden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Blauwvleugelsprinkhaan, gentiaanblauwtje, groentje, heideblauwtje,</a:t>
                      </a:r>
                      <a:r>
                        <a:rPr lang="nl-BE" sz="1200" baseline="0" dirty="0" smtClean="0"/>
                        <a:t> heivlinder, knopsprietje, kommavlinder, negertje, snortikker, heidesabelsprinkhaan, zadelsprinkhaan, levendbarende hagedis, roodborsttapuit, gladde slang, nachtzwaluw, boompieper, boomleeuwerik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7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Dieren van voedselarme</a:t>
                      </a:r>
                      <a:r>
                        <a:rPr lang="nl-BE" sz="1200" baseline="0" dirty="0" smtClean="0"/>
                        <a:t> bos- en heidecomplexen</a:t>
                      </a:r>
                      <a:endParaRPr lang="nl-B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Nachtzwaluw, boomleeuwerik,</a:t>
                      </a:r>
                      <a:r>
                        <a:rPr lang="nl-BE" sz="1200" baseline="0" dirty="0" smtClean="0"/>
                        <a:t> boompieper, vleermuizen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8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Dieren van lichtrijke bossen, mozaïeklandschappen,</a:t>
                      </a:r>
                      <a:r>
                        <a:rPr lang="nl-BE" sz="1200" baseline="0" dirty="0" smtClean="0"/>
                        <a:t> bosranden en zomen</a:t>
                      </a:r>
                      <a:endParaRPr lang="nl-B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Vliegend hert, Spaanse vlag, hazelmuis, eikelmuis, grote weerschijnvlinder, bont</a:t>
                      </a:r>
                      <a:r>
                        <a:rPr lang="nl-BE" sz="1200" baseline="0" dirty="0" smtClean="0"/>
                        <a:t> dikkopje, keizersmantel, kleine ijsvogelvlinder, eikenpage, bruine eikenpage, hazelworm, gekraagde roodstaart, bonte vliegenvanger, goudvink, vleermuizen, gouden tor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9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Dieren van structuurrijke, gesloten bossen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Middelste bonte specht, wespendief, zwarte specht, havik, appelvink, fluiter, bosuil, glanskop,</a:t>
                      </a:r>
                      <a:r>
                        <a:rPr lang="nl-BE" sz="1200" baseline="0" dirty="0" smtClean="0"/>
                        <a:t> goudvink, boomklever, houtsnip, </a:t>
                      </a:r>
                      <a:r>
                        <a:rPr lang="nl-BE" sz="1200" baseline="0" dirty="0" err="1" smtClean="0"/>
                        <a:t>matkop</a:t>
                      </a:r>
                      <a:r>
                        <a:rPr lang="nl-BE" sz="1200" baseline="0" dirty="0" smtClean="0"/>
                        <a:t>, nachtegaal, wielewaal, gewone bronlibel, vuursalamander, das, vleermuizen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Moerasvogels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Porseleinhoen, roerdomp, lepelaar, </a:t>
                      </a:r>
                      <a:r>
                        <a:rPr lang="nl-BE" sz="1200" dirty="0" err="1" smtClean="0"/>
                        <a:t>woudaap</a:t>
                      </a:r>
                      <a:r>
                        <a:rPr lang="nl-BE" sz="1200" dirty="0" smtClean="0"/>
                        <a:t>, blauwborst, kwak, bruine kiekendief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11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Dieren van vegetatierijke plassen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Platte</a:t>
                      </a:r>
                      <a:r>
                        <a:rPr lang="nl-BE" sz="1200" baseline="0" dirty="0" smtClean="0"/>
                        <a:t> schijfhoren, gevlekte witsnuitlibel, vroege glazenmaker, variabele waterjuffer, gaffelwaterjuffer, glassnijder, Kempense heidelibel, gevlekte glanslibel, knoflookpad, boomkikker, bittervoorn, snoek, zeelt, dodaars, zomertaling, slobeend, geoorde fuut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12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Dieren van</a:t>
                      </a:r>
                      <a:r>
                        <a:rPr lang="nl-BE" sz="1200" baseline="0" dirty="0" smtClean="0"/>
                        <a:t> poelen</a:t>
                      </a:r>
                      <a:endParaRPr lang="nl-B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Vroedmeesterpad</a:t>
                      </a:r>
                      <a:r>
                        <a:rPr lang="nl-BE" sz="1200" dirty="0" smtClean="0"/>
                        <a:t>, kamsalamander, boomkikker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13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Dieren van vennen, voedselarme</a:t>
                      </a:r>
                      <a:r>
                        <a:rPr lang="nl-BE" sz="1200" baseline="0" dirty="0" smtClean="0"/>
                        <a:t> vijvers en poelen</a:t>
                      </a:r>
                      <a:endParaRPr lang="nl-B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Heikikker, poelkikker, rugstreeppad,</a:t>
                      </a:r>
                      <a:r>
                        <a:rPr lang="nl-BE" sz="1200" baseline="0" dirty="0" smtClean="0"/>
                        <a:t> knoflookpad, maanwaterjuffer, speerwaterjuffer, noordse witsnuitlibel, </a:t>
                      </a:r>
                      <a:r>
                        <a:rPr lang="nl-BE" sz="1200" baseline="0" dirty="0" err="1" smtClean="0"/>
                        <a:t>venglazenmaker</a:t>
                      </a:r>
                      <a:r>
                        <a:rPr lang="nl-BE" sz="1200" baseline="0" dirty="0" smtClean="0"/>
                        <a:t>, </a:t>
                      </a:r>
                      <a:r>
                        <a:rPr lang="nl-BE" sz="1200" baseline="0" dirty="0" err="1" smtClean="0"/>
                        <a:t>venwitsnuitlibel</a:t>
                      </a:r>
                      <a:r>
                        <a:rPr lang="nl-BE" sz="1200" baseline="0" dirty="0" smtClean="0"/>
                        <a:t>, hoogveenglanslibel, gerande oeverspin</a:t>
                      </a:r>
                      <a:endParaRPr lang="nl-BE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7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nl-BE" dirty="0" smtClean="0"/>
              <a:t>4. Aanvullend: opvolging van resultaatindicatoren</a:t>
            </a:r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Code goede praktijk monitoring</a:t>
            </a:r>
          </a:p>
          <a:p>
            <a:r>
              <a:rPr lang="nl-BE" sz="2800" dirty="0" smtClean="0"/>
              <a:t>20 euro/ha natuurstreefbeeld, per jaar.</a:t>
            </a:r>
          </a:p>
          <a:p>
            <a:pPr marL="0" indent="0">
              <a:buNone/>
            </a:pPr>
            <a:r>
              <a:rPr lang="nl-BE" sz="2800" dirty="0" smtClean="0"/>
              <a:t>+ 50 euro/ha, voor inventariseren soorten</a:t>
            </a:r>
          </a:p>
          <a:p>
            <a:pPr marL="0" indent="0">
              <a:buNone/>
            </a:pPr>
            <a:r>
              <a:rPr lang="nl-BE" sz="2800" dirty="0" smtClean="0"/>
              <a:t>+ 150 euro per gemeten peilbuis</a:t>
            </a:r>
          </a:p>
          <a:p>
            <a:r>
              <a:rPr lang="nl-BE" sz="2800" dirty="0" smtClean="0"/>
              <a:t>Jaarlijkse indexering</a:t>
            </a:r>
          </a:p>
          <a:p>
            <a:r>
              <a:rPr lang="nl-BE" sz="2800" dirty="0" smtClean="0"/>
              <a:t>Wordt </a:t>
            </a:r>
            <a:r>
              <a:rPr lang="nl-BE" sz="2800" dirty="0"/>
              <a:t>toegekend voor 6 jaar; jaarlijks uitbetaald.</a:t>
            </a:r>
          </a:p>
          <a:p>
            <a:r>
              <a:rPr lang="nl-BE" sz="2800" dirty="0"/>
              <a:t>Voor wie? natuurlijke personen, privaatrechtelijke </a:t>
            </a:r>
            <a:r>
              <a:rPr lang="nl-BE" sz="2800" dirty="0" smtClean="0"/>
              <a:t>rechtspersonen en besturen; </a:t>
            </a:r>
            <a:r>
              <a:rPr lang="nl-BE" sz="2800" dirty="0"/>
              <a:t>met type 2/3/4 </a:t>
            </a:r>
            <a:r>
              <a:rPr lang="nl-BE" sz="2800" dirty="0" smtClean="0"/>
              <a:t>NBP</a:t>
            </a:r>
            <a:endParaRPr lang="nl-BE" sz="2800" dirty="0"/>
          </a:p>
          <a:p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0356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Code goede praktijk monitoring</a:t>
            </a:r>
            <a:endParaRPr lang="nl-NL" dirty="0"/>
          </a:p>
        </p:txBody>
      </p:sp>
      <p:sp>
        <p:nvSpPr>
          <p:cNvPr id="13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 smtClean="0"/>
              <a:t>Bepaalt per natuurstreefbeeld verplichte + mogelijke methode voor beheermonitoring</a:t>
            </a:r>
          </a:p>
          <a:p>
            <a:r>
              <a:rPr lang="nl-BE" sz="2000" dirty="0" smtClean="0"/>
              <a:t>Bepaalt welke soorten in aanmerking komen voor inventariseren</a:t>
            </a:r>
          </a:p>
          <a:p>
            <a:r>
              <a:rPr lang="nl-BE" sz="2000" dirty="0" smtClean="0"/>
              <a:t>4 methodes</a:t>
            </a:r>
          </a:p>
          <a:p>
            <a:pPr lvl="1"/>
            <a:r>
              <a:rPr lang="nl-BE" sz="1800" dirty="0" smtClean="0"/>
              <a:t>Basis = jaarlijks registreren uitgevoerde werken + 6-jaarlijkse beheerevaluatie op niveau natuurstreefbeeld</a:t>
            </a:r>
          </a:p>
          <a:p>
            <a:pPr lvl="1"/>
            <a:r>
              <a:rPr lang="nl-BE" sz="1800" dirty="0" smtClean="0"/>
              <a:t>Basis + opvolgen met indicatorlijsten</a:t>
            </a:r>
          </a:p>
          <a:p>
            <a:pPr lvl="1"/>
            <a:r>
              <a:rPr lang="nl-BE" sz="1800" dirty="0" smtClean="0"/>
              <a:t>Basis + opvolgen grond- en/of oppervlaktewaterpeilen</a:t>
            </a:r>
          </a:p>
          <a:p>
            <a:pPr lvl="1"/>
            <a:r>
              <a:rPr lang="nl-BE" sz="1800" dirty="0" smtClean="0"/>
              <a:t>Inventariseren van soorten via gestandaardiseerde vangst- of telmethode</a:t>
            </a:r>
          </a:p>
          <a:p>
            <a:r>
              <a:rPr lang="nl-BE" sz="2000" dirty="0" smtClean="0"/>
              <a:t>6-jaarlijks een kwalitatieve evaluatie per natuurstreefbeeld</a:t>
            </a:r>
          </a:p>
          <a:p>
            <a:r>
              <a:rPr lang="nl-BE" sz="2000" dirty="0" smtClean="0"/>
              <a:t>Bijsturing of niet? Wordt samen met ANB beslist</a:t>
            </a:r>
          </a:p>
          <a:p>
            <a:r>
              <a:rPr lang="nl-BE" sz="1800" dirty="0">
                <a:hlinkClick r:id="rId3"/>
              </a:rPr>
              <a:t>www.natuurenbos.be/beleid-wetgeving/natuurbeheer/natuurbeheerplan/het-nieuwe-natuurbeheerplan-geldig-van-28102017-6</a:t>
            </a:r>
            <a:endParaRPr lang="nl-BE" sz="1800" dirty="0"/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>
          <a:xfrm>
            <a:off x="377825" y="764704"/>
            <a:ext cx="8535486" cy="560859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tabLst>
                <a:tab pos="290513" algn="l"/>
              </a:tabLst>
              <a:defRPr/>
            </a:pPr>
            <a:endParaRPr lang="nl-NL" sz="2200" dirty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tabLst>
                <a:tab pos="290513" algn="l"/>
              </a:tabLst>
              <a:defRPr/>
            </a:pPr>
            <a:endParaRPr lang="nl-NL" sz="2200" dirty="0" smtClean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140000"/>
              </a:lnSpc>
              <a:spcAft>
                <a:spcPts val="600"/>
              </a:spcAft>
              <a:tabLst>
                <a:tab pos="290513" algn="l"/>
              </a:tabLst>
              <a:defRPr/>
            </a:pPr>
            <a:endParaRPr lang="nl-NL" sz="24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>
          <a:xfrm>
            <a:off x="378952" y="772737"/>
            <a:ext cx="8535486" cy="56085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9263" indent="-4492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 dirty="0" smtClean="0">
              <a:sym typeface="Wingdings" panose="05000000000000000000" pitchFamily="2" charset="2"/>
            </a:endParaRPr>
          </a:p>
          <a:p>
            <a:pPr marL="449263" indent="-4492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 dirty="0" smtClean="0">
              <a:sym typeface="Wingdings" panose="05000000000000000000" pitchFamily="2" charset="2"/>
            </a:endParaRPr>
          </a:p>
          <a:p>
            <a:pPr marL="711200" indent="-449263">
              <a:lnSpc>
                <a:spcPct val="140000"/>
              </a:lnSpc>
              <a:spcAft>
                <a:spcPts val="600"/>
              </a:spcAft>
              <a:tabLst>
                <a:tab pos="290513" algn="l"/>
              </a:tabLst>
              <a:defRPr/>
            </a:pPr>
            <a:endParaRPr lang="nl-NL" sz="2400" b="1" dirty="0">
              <a:ea typeface="Verdana" pitchFamily="34" charset="0"/>
              <a:cs typeface="Verdana" pitchFamily="34" charset="0"/>
            </a:endParaRPr>
          </a:p>
          <a:p>
            <a:pPr marL="449263" indent="-449263">
              <a:lnSpc>
                <a:spcPct val="140000"/>
              </a:lnSpc>
              <a:spcBef>
                <a:spcPts val="1800"/>
              </a:spcBef>
              <a:spcAft>
                <a:spcPts val="600"/>
              </a:spcAft>
            </a:pPr>
            <a:endParaRPr lang="nl-BE" sz="2400" dirty="0" smtClean="0">
              <a:sym typeface="Wingdings" panose="05000000000000000000" pitchFamily="2" charset="2"/>
            </a:endParaRPr>
          </a:p>
          <a:p>
            <a:pPr marL="449263" indent="-4492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nl-NL" sz="24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 Aanvullend: onbeheerde climaxvegetaties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Onbeheerde climaxvegetaties = natuurstreefbeelden </a:t>
            </a:r>
            <a:r>
              <a:rPr lang="nl-BE" sz="2400" dirty="0" err="1" smtClean="0"/>
              <a:t>procesgestuurde</a:t>
            </a:r>
            <a:r>
              <a:rPr lang="nl-BE" sz="2400" dirty="0" smtClean="0"/>
              <a:t> natuur</a:t>
            </a:r>
          </a:p>
          <a:p>
            <a:r>
              <a:rPr lang="nl-BE" sz="2400" dirty="0" smtClean="0"/>
              <a:t>175 euro/ha </a:t>
            </a:r>
          </a:p>
          <a:p>
            <a:r>
              <a:rPr lang="nl-BE" sz="2400" dirty="0" smtClean="0"/>
              <a:t>Of 325 euro/ha indien</a:t>
            </a:r>
          </a:p>
          <a:p>
            <a:pPr lvl="1"/>
            <a:r>
              <a:rPr lang="nl-BE" sz="2000" dirty="0" smtClean="0"/>
              <a:t>Bosbestand &gt; 100 jaar</a:t>
            </a:r>
          </a:p>
          <a:p>
            <a:pPr lvl="1"/>
            <a:r>
              <a:rPr lang="nl-BE" sz="2000" dirty="0" smtClean="0"/>
              <a:t>Streefbeelden op voedselrijke bodems met een potentieel hoge opstandwaarde</a:t>
            </a:r>
          </a:p>
          <a:p>
            <a:r>
              <a:rPr lang="nl-BE" sz="2400" dirty="0" smtClean="0"/>
              <a:t>Jaarlijkse indexering</a:t>
            </a:r>
          </a:p>
          <a:p>
            <a:r>
              <a:rPr lang="nl-BE" sz="2400" dirty="0" smtClean="0"/>
              <a:t>Wordt </a:t>
            </a:r>
            <a:r>
              <a:rPr lang="nl-BE" sz="2400" dirty="0"/>
              <a:t>toegekend voor 6 jaar; jaarlijks uitbetaald.</a:t>
            </a:r>
          </a:p>
          <a:p>
            <a:r>
              <a:rPr lang="nl-BE" sz="2400" dirty="0" smtClean="0"/>
              <a:t>Voor </a:t>
            </a:r>
            <a:r>
              <a:rPr lang="nl-BE" sz="2400" dirty="0"/>
              <a:t>wie? natuurlijke personen, privaatrechtelijke rechtspersonen en besturen; met </a:t>
            </a:r>
            <a:r>
              <a:rPr lang="nl-BE" sz="2400" dirty="0">
                <a:solidFill>
                  <a:srgbClr val="00B050"/>
                </a:solidFill>
              </a:rPr>
              <a:t>type </a:t>
            </a:r>
            <a:r>
              <a:rPr lang="nl-BE" sz="2400" dirty="0" smtClean="0">
                <a:solidFill>
                  <a:srgbClr val="00B050"/>
                </a:solidFill>
              </a:rPr>
              <a:t>4 </a:t>
            </a:r>
            <a:r>
              <a:rPr lang="nl-BE" sz="2400" dirty="0">
                <a:solidFill>
                  <a:srgbClr val="00B050"/>
                </a:solidFill>
              </a:rPr>
              <a:t>NBP</a:t>
            </a: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4565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nl-BE" dirty="0" smtClean="0"/>
              <a:t>6. Terreinen toegankelijk maken en houden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€70/ha voor 1</a:t>
            </a:r>
            <a:r>
              <a:rPr lang="nl-BE" sz="2400" baseline="30000" dirty="0" smtClean="0"/>
              <a:t>ste</a:t>
            </a:r>
            <a:r>
              <a:rPr lang="nl-BE" sz="2400" dirty="0" smtClean="0"/>
              <a:t> jaar; daarna €40/ha (+jaarlijkse indexering)</a:t>
            </a:r>
          </a:p>
          <a:p>
            <a:r>
              <a:rPr lang="nl-BE" sz="2400" dirty="0" smtClean="0"/>
              <a:t>€120/ ha voor speelzone, bivakzone, hondenzone of vrij toegankelijke zone</a:t>
            </a:r>
          </a:p>
          <a:p>
            <a:r>
              <a:rPr lang="nl-BE" sz="2400" dirty="0" smtClean="0"/>
              <a:t>Voorwaarden</a:t>
            </a:r>
          </a:p>
          <a:p>
            <a:pPr lvl="1"/>
            <a:r>
              <a:rPr lang="nl-BE" sz="2000" dirty="0" smtClean="0"/>
              <a:t>Oppervlakte terrein ten minste 5ha</a:t>
            </a:r>
          </a:p>
          <a:p>
            <a:pPr lvl="1"/>
            <a:r>
              <a:rPr lang="nl-BE" sz="2000" dirty="0" smtClean="0"/>
              <a:t>Alle wegen in de TR hele jaar gratis toegankelijk</a:t>
            </a:r>
          </a:p>
          <a:p>
            <a:pPr lvl="1"/>
            <a:r>
              <a:rPr lang="nl-BE" sz="2000" dirty="0" smtClean="0"/>
              <a:t>Max. 2 maanden ontoegankelijk voor openbare veiligheid; Max. 5 maanden ontoegankelijk voor fauna en flora</a:t>
            </a:r>
          </a:p>
          <a:p>
            <a:r>
              <a:rPr lang="nl-BE" sz="2400" dirty="0"/>
              <a:t>Wordt toegekend voor 6 jaar; jaarlijks uitbetaald.</a:t>
            </a:r>
          </a:p>
          <a:p>
            <a:r>
              <a:rPr lang="nl-BE" sz="2400" dirty="0" smtClean="0"/>
              <a:t>Voor </a:t>
            </a:r>
            <a:r>
              <a:rPr lang="nl-BE" sz="2400" dirty="0"/>
              <a:t>wie? natuurlijke personen, privaatrechtelijke </a:t>
            </a:r>
            <a:r>
              <a:rPr lang="nl-BE" sz="2400" dirty="0" smtClean="0"/>
              <a:t>rechtspersonen en </a:t>
            </a:r>
            <a:r>
              <a:rPr lang="nl-BE" sz="2400" dirty="0"/>
              <a:t>besturen; </a:t>
            </a:r>
            <a:r>
              <a:rPr lang="nl-BE" sz="2400" dirty="0" smtClean="0"/>
              <a:t>met NBP en toegankelijkheidsregeling (TR)</a:t>
            </a:r>
            <a:endParaRPr lang="nl-BE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7548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Voorbeeld: privé eigenaar met 90ha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 smtClean="0"/>
              <a:t>Keuze van de beheerder</a:t>
            </a:r>
          </a:p>
          <a:p>
            <a:r>
              <a:rPr lang="nl-NL" sz="2400" dirty="0" smtClean="0"/>
              <a:t>Type 1 NBP: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Type 2 NBP: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Type 3 NBP:</a:t>
            </a:r>
          </a:p>
          <a:p>
            <a:endParaRPr lang="nl-BE" sz="2400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458160"/>
              </p:ext>
            </p:extLst>
          </p:nvPr>
        </p:nvGraphicFramePr>
        <p:xfrm>
          <a:off x="467544" y="2468388"/>
          <a:ext cx="8409502" cy="841248"/>
        </p:xfrm>
        <a:graphic>
          <a:graphicData uri="http://schemas.openxmlformats.org/drawingml/2006/table">
            <a:tbl>
              <a:tblPr firstRow="1" bandRow="1"/>
              <a:tblGrid>
                <a:gridCol w="5108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0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dirty="0" err="1" smtClean="0">
                          <a:sym typeface="Wingdings" panose="05000000000000000000" pitchFamily="2" charset="2"/>
                        </a:rPr>
                        <a:t>Dunning</a:t>
                      </a: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 + verjonging naaldhout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1800" dirty="0" smtClean="0">
                          <a:latin typeface="+mn-lt"/>
                        </a:rPr>
                        <a:t>€0 /ha /jaar (+houtopbrengst)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Ruiterpad</a:t>
                      </a:r>
                      <a:endParaRPr lang="nl-BE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 smtClean="0"/>
                        <a:t>€70/ha (jaar 1); daarna €40/ha </a:t>
                      </a:r>
                      <a:endParaRPr lang="nl-BE" sz="18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535377"/>
              </p:ext>
            </p:extLst>
          </p:nvPr>
        </p:nvGraphicFramePr>
        <p:xfrm>
          <a:off x="524118" y="3861048"/>
          <a:ext cx="8352928" cy="786384"/>
        </p:xfrm>
        <a:graphic>
          <a:graphicData uri="http://schemas.openxmlformats.org/drawingml/2006/table">
            <a:tbl>
              <a:tblPr firstRow="1" bandRow="1"/>
              <a:tblGrid>
                <a:gridCol w="5074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8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30 ha naaldhout  zure</a:t>
                      </a: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 eikenbossen 9120</a:t>
                      </a:r>
                      <a:endParaRPr lang="nl-NL" sz="1800" dirty="0" smtClean="0"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nl-BE" sz="1800" dirty="0" smtClean="0">
                          <a:latin typeface="+mn-lt"/>
                        </a:rPr>
                        <a:t>€63 /ha /jaar (+houtopbrengst)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smtClean="0">
                          <a:sym typeface="Wingdings" panose="05000000000000000000" pitchFamily="2" charset="2"/>
                        </a:rPr>
                        <a:t>Aanleg wandelpad door graslanden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 smtClean="0"/>
                        <a:t>€70/ha (jaar 1); daarna €40/ha </a:t>
                      </a:r>
                      <a:endParaRPr lang="nl-BE" sz="18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900"/>
              </p:ext>
            </p:extLst>
          </p:nvPr>
        </p:nvGraphicFramePr>
        <p:xfrm>
          <a:off x="467544" y="5085184"/>
          <a:ext cx="8409502" cy="1597152"/>
        </p:xfrm>
        <a:graphic>
          <a:graphicData uri="http://schemas.openxmlformats.org/drawingml/2006/table">
            <a:tbl>
              <a:tblPr firstRow="1" bandRow="1"/>
              <a:tblGrid>
                <a:gridCol w="5118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0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55 ha naaldhout  zure</a:t>
                      </a: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 eikenbossen 9120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20 ha heide  droge heide 4030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15 ha grasland  </a:t>
                      </a:r>
                      <a:r>
                        <a:rPr lang="nl-NL" sz="1800" baseline="0" dirty="0" err="1" smtClean="0">
                          <a:sym typeface="Wingdings" panose="05000000000000000000" pitchFamily="2" charset="2"/>
                        </a:rPr>
                        <a:t>heischraal</a:t>
                      </a: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 grasland 6230</a:t>
                      </a:r>
                      <a:endParaRPr lang="nl-NL" sz="1800" dirty="0" smtClean="0"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€63 /ha /jaar (+houtopbrengst)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€503</a:t>
                      </a:r>
                      <a:r>
                        <a:rPr lang="nl-BE" sz="180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/ha /jaar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BE" sz="180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€1139 /ha /jaar</a:t>
                      </a:r>
                      <a:endParaRPr lang="nl-BE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Aanleg wandelpad door graslanden</a:t>
                      </a:r>
                      <a:endParaRPr lang="nl-NL" sz="18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 smtClean="0"/>
                        <a:t>€70/ha (jaar 1); daarna €40/ha </a:t>
                      </a:r>
                      <a:endParaRPr lang="nl-BE" sz="18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56" y="1196752"/>
            <a:ext cx="2000790" cy="11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Subsidies bij natuurbeheerplan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>
                <a:latin typeface="Calibri" panose="020F0502020204030204" pitchFamily="34" charset="0"/>
              </a:rPr>
              <a:t>Besluit van de Vlaamse Regering betreffende het verlenen van subsidies voor bebossing en voor herbebossing (BS </a:t>
            </a:r>
            <a:r>
              <a:rPr lang="nl-BE" sz="2400" dirty="0" smtClean="0">
                <a:latin typeface="Calibri" panose="020F0502020204030204" pitchFamily="34" charset="0"/>
              </a:rPr>
              <a:t>20/11/2015</a:t>
            </a:r>
            <a:r>
              <a:rPr lang="nl-BE" sz="2400" dirty="0">
                <a:latin typeface="Calibri" panose="020F0502020204030204" pitchFamily="34" charset="0"/>
              </a:rPr>
              <a:t>)</a:t>
            </a:r>
          </a:p>
          <a:p>
            <a:r>
              <a:rPr lang="nl-BE" sz="2400" dirty="0" smtClean="0">
                <a:latin typeface="Calibri" panose="020F0502020204030204" pitchFamily="34" charset="0"/>
              </a:rPr>
              <a:t>Besluit </a:t>
            </a:r>
            <a:r>
              <a:rPr lang="nl-BE" sz="2400" dirty="0">
                <a:latin typeface="Calibri" panose="020F0502020204030204" pitchFamily="34" charset="0"/>
              </a:rPr>
              <a:t>van de Vlaamse Regering van 14 juli 2017 betreffende de subsidiëring van de planning, de ontwikkeling en de uitvoering van het geïntegreerd </a:t>
            </a:r>
            <a:r>
              <a:rPr lang="nl-BE" sz="2400" dirty="0" smtClean="0">
                <a:latin typeface="Calibri" panose="020F0502020204030204" pitchFamily="34" charset="0"/>
              </a:rPr>
              <a:t>natuurbeheer (BS  </a:t>
            </a:r>
            <a:r>
              <a:rPr lang="nl-BE" sz="2400" dirty="0">
                <a:latin typeface="Calibri" panose="020F0502020204030204" pitchFamily="34" charset="0"/>
              </a:rPr>
              <a:t>18/10/2017</a:t>
            </a:r>
            <a:r>
              <a:rPr lang="nl-BE" sz="2400" dirty="0" smtClean="0">
                <a:latin typeface="Calibri" panose="020F0502020204030204" pitchFamily="34" charset="0"/>
              </a:rPr>
              <a:t>)</a:t>
            </a:r>
          </a:p>
          <a:p>
            <a:r>
              <a:rPr lang="nl-BE" sz="2400" dirty="0" smtClean="0">
                <a:latin typeface="Calibri" panose="020F0502020204030204" pitchFamily="34" charset="0"/>
              </a:rPr>
              <a:t>Decreet betreffende de fiscale gunstmaatregelen die verbonden zijn aan natuurbeheerplannen (BS 21/02/2017)</a:t>
            </a:r>
          </a:p>
          <a:p>
            <a:pPr lvl="1"/>
            <a:r>
              <a:rPr lang="nl-BE" sz="2000" dirty="0" smtClean="0">
                <a:latin typeface="Calibri" panose="020F0502020204030204" pitchFamily="34" charset="0"/>
              </a:rPr>
              <a:t>Inwerkingtreding op een door de Vlaamse Regering vast te leggen datum</a:t>
            </a:r>
          </a:p>
          <a:p>
            <a:pPr lvl="1"/>
            <a:endParaRPr lang="nl-BE" sz="2000" b="1" dirty="0">
              <a:latin typeface="Calibri" panose="020F0502020204030204" pitchFamily="34" charset="0"/>
            </a:endParaRP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8785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7. Werking van onthaalpoorten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€35.000 per jaar; </a:t>
            </a:r>
            <a:r>
              <a:rPr lang="nl-BE" sz="2400" dirty="0" smtClean="0">
                <a:solidFill>
                  <a:srgbClr val="0070C0"/>
                </a:solidFill>
              </a:rPr>
              <a:t>verhoogd tot €50.000</a:t>
            </a:r>
          </a:p>
          <a:p>
            <a:pPr lvl="1"/>
            <a:r>
              <a:rPr lang="nl-BE" sz="2000" dirty="0" smtClean="0"/>
              <a:t>60% personeelskosten</a:t>
            </a:r>
          </a:p>
          <a:p>
            <a:r>
              <a:rPr lang="nl-BE" sz="2400" dirty="0" smtClean="0"/>
              <a:t>Voorwaarden</a:t>
            </a:r>
          </a:p>
          <a:p>
            <a:pPr lvl="1"/>
            <a:r>
              <a:rPr lang="nl-BE" sz="2000" dirty="0" smtClean="0"/>
              <a:t>Natuurreservaat 50ha in omgeving</a:t>
            </a:r>
          </a:p>
          <a:p>
            <a:pPr lvl="1"/>
            <a:r>
              <a:rPr lang="nl-BE" sz="2000" dirty="0" smtClean="0"/>
              <a:t>Gratis toegankelijke wegen en zones</a:t>
            </a:r>
          </a:p>
          <a:p>
            <a:pPr lvl="1"/>
            <a:r>
              <a:rPr lang="nl-BE" sz="2000" dirty="0" smtClean="0"/>
              <a:t>Onthaalpoort 150 dagdelen vrij toegankelijk</a:t>
            </a:r>
          </a:p>
          <a:p>
            <a:pPr lvl="1"/>
            <a:r>
              <a:rPr lang="nl-BE" sz="2000" dirty="0" smtClean="0"/>
              <a:t>Actieve vrijwillige gidsenwerking etc.</a:t>
            </a:r>
          </a:p>
          <a:p>
            <a:pPr lvl="1"/>
            <a:r>
              <a:rPr lang="nl-BE" sz="2000" dirty="0" smtClean="0">
                <a:solidFill>
                  <a:srgbClr val="0070C0"/>
                </a:solidFill>
              </a:rPr>
              <a:t>Min. 24 gratis publieksgerichte activiteiten</a:t>
            </a:r>
          </a:p>
          <a:p>
            <a:pPr lvl="1"/>
            <a:r>
              <a:rPr lang="nl-BE" sz="2000" dirty="0" smtClean="0">
                <a:solidFill>
                  <a:srgbClr val="0070C0"/>
                </a:solidFill>
              </a:rPr>
              <a:t>Samenwerkingsovereenkomst maatschappelijke integratie</a:t>
            </a:r>
          </a:p>
          <a:p>
            <a:pPr lvl="1"/>
            <a:r>
              <a:rPr lang="nl-BE" sz="2000" dirty="0" smtClean="0">
                <a:solidFill>
                  <a:srgbClr val="0070C0"/>
                </a:solidFill>
              </a:rPr>
              <a:t>Min. 1 grote regionale natuuractiviteit met 2 partners etc.</a:t>
            </a:r>
          </a:p>
          <a:p>
            <a:r>
              <a:rPr lang="nl-BE" sz="2400" dirty="0" smtClean="0"/>
              <a:t>Voor </a:t>
            </a:r>
            <a:r>
              <a:rPr lang="nl-BE" sz="2400" dirty="0"/>
              <a:t>wie? natuurlijke personen, privaatrechtelijke </a:t>
            </a:r>
            <a:r>
              <a:rPr lang="nl-BE" sz="2400" dirty="0" smtClean="0"/>
              <a:t>rechtspersonen; </a:t>
            </a:r>
            <a:r>
              <a:rPr lang="nl-BE" sz="2400" dirty="0"/>
              <a:t>met NBP </a:t>
            </a:r>
            <a:r>
              <a:rPr lang="nl-BE" sz="2400" dirty="0" smtClean="0"/>
              <a:t>type 4 + </a:t>
            </a:r>
            <a:r>
              <a:rPr lang="nl-BE" sz="2400" dirty="0"/>
              <a:t>TR</a:t>
            </a: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3852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Eenmalige subsidies </a:t>
            </a:r>
            <a:br>
              <a:rPr lang="nl-BE" dirty="0" smtClean="0"/>
            </a:br>
            <a:r>
              <a:rPr lang="nl-BE" dirty="0" smtClean="0"/>
              <a:t>bij natuurbeheerplan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nl-BE" sz="2800" b="1" dirty="0"/>
              <a:t>Opmaak van natuurbeheerplan</a:t>
            </a:r>
          </a:p>
          <a:p>
            <a:r>
              <a:rPr lang="nl-BE" sz="2800" b="1" dirty="0" smtClean="0"/>
              <a:t>Investeringen</a:t>
            </a:r>
          </a:p>
          <a:p>
            <a:pPr marL="914400" lvl="1" indent="-457200">
              <a:buFont typeface="+mj-lt"/>
              <a:buAutoNum type="alphaUcPeriod" startAt="2"/>
            </a:pPr>
            <a:r>
              <a:rPr lang="nl-BE" sz="2400" dirty="0"/>
              <a:t>Projectsubsidies </a:t>
            </a:r>
            <a:r>
              <a:rPr lang="nl-BE" sz="2400" dirty="0" smtClean="0"/>
              <a:t>natuur</a:t>
            </a:r>
          </a:p>
          <a:p>
            <a:pPr marL="914400" lvl="1" indent="-457200">
              <a:buFont typeface="+mj-lt"/>
              <a:buAutoNum type="alphaUcPeriod" startAt="2"/>
            </a:pPr>
            <a:r>
              <a:rPr lang="nl-BE" sz="2400" dirty="0" smtClean="0"/>
              <a:t>Restfinanciering </a:t>
            </a:r>
            <a:r>
              <a:rPr lang="nl-BE" sz="2400" dirty="0"/>
              <a:t>LIFE-programma</a:t>
            </a:r>
          </a:p>
          <a:p>
            <a:pPr marL="342900" lvl="1" indent="-342900">
              <a:buFontTx/>
              <a:buChar char="•"/>
            </a:pPr>
            <a:r>
              <a:rPr lang="nl-BE" b="1" dirty="0" smtClean="0"/>
              <a:t>Aankoopsubsidies</a:t>
            </a:r>
          </a:p>
          <a:p>
            <a:pPr marL="914400" lvl="1" indent="-457200">
              <a:buFont typeface="+mj-lt"/>
              <a:buAutoNum type="alphaUcPeriod" startAt="4"/>
            </a:pPr>
            <a:r>
              <a:rPr lang="nl-BE" sz="2400" dirty="0" smtClean="0"/>
              <a:t>Aankoop van grond met het oog op erkenning als natuurreservaat</a:t>
            </a:r>
          </a:p>
          <a:p>
            <a:pPr marL="914400" lvl="1" indent="-457200">
              <a:buFont typeface="+mj-lt"/>
              <a:buAutoNum type="alphaUcPeriod" startAt="4"/>
            </a:pPr>
            <a:r>
              <a:rPr lang="nl-BE" sz="2400" dirty="0" smtClean="0"/>
              <a:t>Aankoop van grond met het oog op bebossing ervan</a:t>
            </a:r>
            <a:endParaRPr lang="nl-BE" sz="2400" dirty="0"/>
          </a:p>
          <a:p>
            <a:r>
              <a:rPr lang="nl-BE" sz="2800" b="1" dirty="0" smtClean="0"/>
              <a:t>Openstelling van terreinen</a:t>
            </a:r>
          </a:p>
          <a:p>
            <a:pPr marL="914400" lvl="1" indent="-457200">
              <a:buFont typeface="+mj-lt"/>
              <a:buAutoNum type="alphaUcPeriod" startAt="6"/>
            </a:pPr>
            <a:r>
              <a:rPr lang="nl-BE" sz="2400" dirty="0"/>
              <a:t>Projectsubsidies openstelling</a:t>
            </a:r>
          </a:p>
          <a:p>
            <a:pPr marL="457200" indent="-457200">
              <a:buFont typeface="+mj-lt"/>
              <a:buAutoNum type="alphaUcPeriod" startAt="7"/>
            </a:pPr>
            <a:r>
              <a:rPr lang="nl-BE" sz="2800" b="1" i="1" dirty="0" smtClean="0"/>
              <a:t>Subsidies (her)bebossing</a:t>
            </a:r>
          </a:p>
          <a:p>
            <a:pPr marL="457200" lvl="1" indent="0">
              <a:buNone/>
            </a:pPr>
            <a:endParaRPr 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41252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A. Opmaak van natuurbeheerplan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€100/ha voor oppervlakte van terrein</a:t>
            </a:r>
          </a:p>
          <a:p>
            <a:pPr marL="0" indent="0">
              <a:buNone/>
            </a:pPr>
            <a:r>
              <a:rPr lang="nl-BE" sz="2400" dirty="0" smtClean="0"/>
              <a:t>+ €100/ha voor oppervlakte natuurstreefbeelden</a:t>
            </a:r>
          </a:p>
          <a:p>
            <a:pPr marL="0" indent="0">
              <a:buNone/>
            </a:pPr>
            <a:r>
              <a:rPr lang="nl-BE" sz="2400" dirty="0" smtClean="0"/>
              <a:t>+ €25/ha voor 3-5 eigenaars of €50/ha voor 6-10 eigenaars of €75/ha voor &gt;10 eigenaars</a:t>
            </a:r>
          </a:p>
          <a:p>
            <a:r>
              <a:rPr lang="nl-BE" sz="2400" dirty="0" smtClean="0"/>
              <a:t>Jaarlijkse indexering</a:t>
            </a:r>
          </a:p>
          <a:p>
            <a:r>
              <a:rPr lang="nl-BE" sz="2400" dirty="0" smtClean="0"/>
              <a:t>Voorwaarden</a:t>
            </a:r>
          </a:p>
          <a:p>
            <a:pPr lvl="1"/>
            <a:r>
              <a:rPr lang="nl-BE" sz="2000" dirty="0" smtClean="0"/>
              <a:t>Minstens 5ha</a:t>
            </a:r>
          </a:p>
          <a:p>
            <a:pPr lvl="1"/>
            <a:r>
              <a:rPr lang="nl-BE" sz="2000" dirty="0" smtClean="0"/>
              <a:t>NBP indienen binnen 3 jaar na verkenning</a:t>
            </a:r>
          </a:p>
          <a:p>
            <a:pPr lvl="1"/>
            <a:r>
              <a:rPr lang="nl-BE" sz="2000" dirty="0" smtClean="0"/>
              <a:t>Voor opmaak of wijziging; 1x per NBP</a:t>
            </a:r>
          </a:p>
          <a:p>
            <a:r>
              <a:rPr lang="nl-BE" sz="2400" dirty="0" smtClean="0"/>
              <a:t>Voor </a:t>
            </a:r>
            <a:r>
              <a:rPr lang="nl-BE" sz="2400" dirty="0"/>
              <a:t>wie? natuurlijke personen, privaatrechtelijke rechtspersonen en </a:t>
            </a:r>
            <a:r>
              <a:rPr lang="nl-BE" sz="2400" dirty="0" smtClean="0"/>
              <a:t>besturen; voor type 2/3/4 NBP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1951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Voorbeeld: privé eigenaar met 90ha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 smtClean="0"/>
              <a:t>Keuze van de beheerder</a:t>
            </a:r>
          </a:p>
          <a:p>
            <a:r>
              <a:rPr lang="nl-NL" sz="2400" dirty="0" smtClean="0"/>
              <a:t>Type 1 NBP: </a:t>
            </a:r>
            <a:r>
              <a:rPr lang="nl-NL" sz="2400" dirty="0" smtClean="0">
                <a:solidFill>
                  <a:srgbClr val="FF0000"/>
                </a:solidFill>
              </a:rPr>
              <a:t>geen subsidies opmaak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Type 2 NBP: </a:t>
            </a:r>
            <a:r>
              <a:rPr lang="nl-NL" sz="2400" dirty="0" smtClean="0">
                <a:solidFill>
                  <a:srgbClr val="FF0000"/>
                </a:solidFill>
              </a:rPr>
              <a:t>€9000 + €3000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Type 3 NBP: </a:t>
            </a:r>
            <a:r>
              <a:rPr lang="nl-NL" sz="2400" dirty="0" smtClean="0">
                <a:solidFill>
                  <a:srgbClr val="FF0000"/>
                </a:solidFill>
              </a:rPr>
              <a:t>€</a:t>
            </a:r>
            <a:r>
              <a:rPr lang="nl-NL" sz="2400" dirty="0">
                <a:solidFill>
                  <a:srgbClr val="FF0000"/>
                </a:solidFill>
              </a:rPr>
              <a:t>9000 + </a:t>
            </a:r>
            <a:r>
              <a:rPr lang="nl-NL" sz="2400" dirty="0" smtClean="0">
                <a:solidFill>
                  <a:srgbClr val="FF0000"/>
                </a:solidFill>
              </a:rPr>
              <a:t>€9000</a:t>
            </a:r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 smtClean="0"/>
          </a:p>
          <a:p>
            <a:endParaRPr lang="nl-BE" sz="2400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05056"/>
              </p:ext>
            </p:extLst>
          </p:nvPr>
        </p:nvGraphicFramePr>
        <p:xfrm>
          <a:off x="467544" y="2468388"/>
          <a:ext cx="8409502" cy="841248"/>
        </p:xfrm>
        <a:graphic>
          <a:graphicData uri="http://schemas.openxmlformats.org/drawingml/2006/table">
            <a:tbl>
              <a:tblPr firstRow="1" bandRow="1"/>
              <a:tblGrid>
                <a:gridCol w="5108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0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dirty="0" err="1" smtClean="0">
                          <a:sym typeface="Wingdings" panose="05000000000000000000" pitchFamily="2" charset="2"/>
                        </a:rPr>
                        <a:t>Dunning</a:t>
                      </a: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 + verjonging naaldhout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1800" dirty="0" smtClean="0">
                          <a:latin typeface="+mn-lt"/>
                        </a:rPr>
                        <a:t>€0 /ha /jaar (+houtopbrengst)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Ruiterpad</a:t>
                      </a:r>
                      <a:endParaRPr lang="nl-BE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 smtClean="0"/>
                        <a:t>€70/ha (jaar 1); daarna €40/ha </a:t>
                      </a:r>
                      <a:endParaRPr lang="nl-BE" sz="18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865760"/>
              </p:ext>
            </p:extLst>
          </p:nvPr>
        </p:nvGraphicFramePr>
        <p:xfrm>
          <a:off x="524118" y="3861048"/>
          <a:ext cx="8352928" cy="786384"/>
        </p:xfrm>
        <a:graphic>
          <a:graphicData uri="http://schemas.openxmlformats.org/drawingml/2006/table">
            <a:tbl>
              <a:tblPr firstRow="1" bandRow="1"/>
              <a:tblGrid>
                <a:gridCol w="5074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8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30 ha naaldhout  zure</a:t>
                      </a: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 eikenbossen 9120</a:t>
                      </a:r>
                      <a:endParaRPr lang="nl-NL" sz="1800" dirty="0" smtClean="0"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nl-BE" sz="1800" dirty="0" smtClean="0">
                          <a:latin typeface="+mn-lt"/>
                        </a:rPr>
                        <a:t>€63 /ha /jaar (+houtopbrengst)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smtClean="0">
                          <a:sym typeface="Wingdings" panose="05000000000000000000" pitchFamily="2" charset="2"/>
                        </a:rPr>
                        <a:t>Aanleg wandelpad door graslanden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 smtClean="0"/>
                        <a:t>€70/ha (jaar 1); daarna €40/ha </a:t>
                      </a:r>
                      <a:endParaRPr lang="nl-BE" sz="18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94773"/>
              </p:ext>
            </p:extLst>
          </p:nvPr>
        </p:nvGraphicFramePr>
        <p:xfrm>
          <a:off x="467544" y="5085184"/>
          <a:ext cx="8409502" cy="1597152"/>
        </p:xfrm>
        <a:graphic>
          <a:graphicData uri="http://schemas.openxmlformats.org/drawingml/2006/table">
            <a:tbl>
              <a:tblPr firstRow="1" bandRow="1"/>
              <a:tblGrid>
                <a:gridCol w="5118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0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55 ha naaldhout  zure</a:t>
                      </a: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 eikenbossen 9120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20 ha heide  droge heide 4030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15 ha grasland  </a:t>
                      </a:r>
                      <a:r>
                        <a:rPr lang="nl-NL" sz="1800" baseline="0" dirty="0" err="1" smtClean="0">
                          <a:sym typeface="Wingdings" panose="05000000000000000000" pitchFamily="2" charset="2"/>
                        </a:rPr>
                        <a:t>heischraal</a:t>
                      </a: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 grasland 6230</a:t>
                      </a:r>
                      <a:endParaRPr lang="nl-NL" sz="1800" dirty="0" smtClean="0"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€63 /ha /jaar (+houtopbrengst)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€503</a:t>
                      </a:r>
                      <a:r>
                        <a:rPr lang="nl-BE" sz="180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/ha /jaar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BE" sz="180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€1139 /ha /jaar</a:t>
                      </a:r>
                      <a:endParaRPr lang="nl-BE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Aanleg wandelpad door graslanden</a:t>
                      </a:r>
                      <a:endParaRPr lang="nl-NL" sz="18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 smtClean="0"/>
                        <a:t>€70/ha (jaar 1); daarna €40/ha </a:t>
                      </a:r>
                      <a:endParaRPr lang="nl-BE" sz="18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56" y="1196752"/>
            <a:ext cx="2000790" cy="11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B. Projectsubsidies natuur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Via projectoproep door ANB: </a:t>
            </a:r>
            <a:r>
              <a:rPr lang="nl-BE" sz="2400" dirty="0" smtClean="0">
                <a:solidFill>
                  <a:srgbClr val="00B050"/>
                </a:solidFill>
              </a:rPr>
              <a:t>tot 30 april 2018</a:t>
            </a:r>
          </a:p>
          <a:p>
            <a:r>
              <a:rPr lang="nl-BE" sz="2400" dirty="0" smtClean="0"/>
              <a:t>Voor grote inrichtingswerken</a:t>
            </a:r>
          </a:p>
          <a:p>
            <a:r>
              <a:rPr lang="nl-BE" sz="2400" dirty="0" smtClean="0"/>
              <a:t>Totale aangetoonde kost van ten minste €3000 </a:t>
            </a:r>
          </a:p>
          <a:p>
            <a:pPr lvl="1"/>
            <a:r>
              <a:rPr lang="nl-BE" sz="2000" dirty="0" smtClean="0"/>
              <a:t>(waarvan max. 10% en max. €5000 voor voorbereiding en begeleiding van de werken)</a:t>
            </a:r>
          </a:p>
          <a:p>
            <a:pPr lvl="1"/>
            <a:r>
              <a:rPr lang="nl-BE" sz="2000" dirty="0" smtClean="0"/>
              <a:t>50% gesubsidieerd voor type 2 NBP (75% PAS-relevant)</a:t>
            </a:r>
          </a:p>
          <a:p>
            <a:pPr lvl="1"/>
            <a:r>
              <a:rPr lang="nl-BE" sz="2000" dirty="0" smtClean="0"/>
              <a:t>80% gesubsidieerd </a:t>
            </a:r>
            <a:r>
              <a:rPr lang="nl-BE" sz="2000" dirty="0"/>
              <a:t>voor type </a:t>
            </a:r>
            <a:r>
              <a:rPr lang="nl-BE" sz="2000" dirty="0" smtClean="0"/>
              <a:t>3 NBP (90% </a:t>
            </a:r>
            <a:r>
              <a:rPr lang="nl-BE" sz="2000" dirty="0"/>
              <a:t>PAS-relevant</a:t>
            </a:r>
            <a:r>
              <a:rPr lang="nl-BE" sz="2000" dirty="0" smtClean="0"/>
              <a:t>)</a:t>
            </a:r>
            <a:endParaRPr lang="nl-BE" sz="2000" dirty="0"/>
          </a:p>
          <a:p>
            <a:pPr lvl="1"/>
            <a:r>
              <a:rPr lang="nl-BE" sz="2000" dirty="0" smtClean="0"/>
              <a:t>90% gesubsidieerd voor type 4 NBP (95</a:t>
            </a:r>
            <a:r>
              <a:rPr lang="nl-BE" sz="2000" dirty="0"/>
              <a:t>% PAS-relevant</a:t>
            </a:r>
            <a:r>
              <a:rPr lang="nl-BE" sz="2000" dirty="0" smtClean="0"/>
              <a:t>)</a:t>
            </a:r>
          </a:p>
          <a:p>
            <a:r>
              <a:rPr lang="nl-BE" sz="2400" dirty="0" smtClean="0"/>
              <a:t>Voor </a:t>
            </a:r>
            <a:r>
              <a:rPr lang="nl-BE" sz="2400" dirty="0"/>
              <a:t>wie? natuurlijke personen, privaatrechtelijke rechtspersonen en besturen; </a:t>
            </a:r>
            <a:r>
              <a:rPr lang="nl-BE" sz="2400" dirty="0" smtClean="0"/>
              <a:t>met goedgekeurde verkenning en binnen </a:t>
            </a:r>
            <a:r>
              <a:rPr lang="nl-BE" sz="2400" smtClean="0"/>
              <a:t>de 3 </a:t>
            </a:r>
            <a:r>
              <a:rPr lang="nl-BE" sz="2400" dirty="0" smtClean="0"/>
              <a:t>jaar NBP type 2/3/4 indienen</a:t>
            </a:r>
          </a:p>
          <a:p>
            <a:r>
              <a:rPr lang="nl-BE" sz="2400" dirty="0" smtClean="0">
                <a:hlinkClick r:id="rId2"/>
              </a:rPr>
              <a:t>www.natura2000.vlaanderen.be/projectsubsidies-natuur</a:t>
            </a:r>
            <a:r>
              <a:rPr lang="nl-BE" sz="2400" dirty="0" smtClean="0"/>
              <a:t> 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1340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97192" cy="1125538"/>
          </a:xfrm>
        </p:spPr>
        <p:txBody>
          <a:bodyPr/>
          <a:lstStyle/>
          <a:p>
            <a:r>
              <a:rPr lang="nl-BE" dirty="0" smtClean="0"/>
              <a:t>C. Restfinanciering LIFE-programma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Bedrag = 100% van de subsidieerbare kosten</a:t>
            </a:r>
          </a:p>
          <a:p>
            <a:r>
              <a:rPr lang="nl-BE" sz="2800" dirty="0" smtClean="0"/>
              <a:t>Voorwaarden</a:t>
            </a:r>
          </a:p>
          <a:p>
            <a:pPr lvl="1"/>
            <a:r>
              <a:rPr lang="nl-BE" sz="2400" dirty="0" smtClean="0"/>
              <a:t>Project geeft uitvoering aan Europese natuurdoelen</a:t>
            </a:r>
          </a:p>
          <a:p>
            <a:pPr lvl="1"/>
            <a:r>
              <a:rPr lang="nl-BE" sz="2400" dirty="0" smtClean="0"/>
              <a:t>In overeenstemming met managementplan Natura 2000</a:t>
            </a:r>
            <a:endParaRPr lang="nl-BE" sz="2400" dirty="0"/>
          </a:p>
          <a:p>
            <a:r>
              <a:rPr lang="nl-BE" sz="2800" dirty="0" smtClean="0"/>
              <a:t>Aanvraag: in januari na gunning LIFE</a:t>
            </a:r>
          </a:p>
          <a:p>
            <a:r>
              <a:rPr lang="nl-BE" sz="2800" dirty="0" smtClean="0"/>
              <a:t>Voor wie? Begunstigde van subsidie van het LIFE-programma; vóór einde project een NBP type 2/3/4 indienen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8992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</a:t>
            </a:r>
            <a:r>
              <a:rPr lang="nl-BE" dirty="0" smtClean="0"/>
              <a:t>. Aankoopsubsidie: grond als natuurreservaat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/>
              <a:t>Bedrag = </a:t>
            </a:r>
          </a:p>
          <a:p>
            <a:pPr lvl="1"/>
            <a:r>
              <a:rPr lang="nl-BE" sz="1800" dirty="0"/>
              <a:t>90% van aankoopbedrag van schijf tot €10.000</a:t>
            </a:r>
          </a:p>
          <a:p>
            <a:pPr lvl="1"/>
            <a:r>
              <a:rPr lang="nl-BE" sz="1800" dirty="0"/>
              <a:t>80% van aankoopbedrag van schijf tot €15.000</a:t>
            </a:r>
          </a:p>
          <a:p>
            <a:pPr lvl="1"/>
            <a:r>
              <a:rPr lang="nl-BE" sz="1800" dirty="0"/>
              <a:t>70% van aankoopbedrag van schijf tot €20.000</a:t>
            </a:r>
          </a:p>
          <a:p>
            <a:pPr lvl="1"/>
            <a:r>
              <a:rPr lang="nl-BE" sz="1800" dirty="0"/>
              <a:t>Enz.</a:t>
            </a:r>
          </a:p>
          <a:p>
            <a:r>
              <a:rPr lang="nl-BE" sz="2000" dirty="0" smtClean="0"/>
              <a:t>Voorwaarden</a:t>
            </a:r>
          </a:p>
          <a:p>
            <a:pPr lvl="1"/>
            <a:r>
              <a:rPr lang="nl-BE" sz="1800" dirty="0" smtClean="0"/>
              <a:t>Verkoopovereenkomst afgesloten</a:t>
            </a:r>
          </a:p>
          <a:p>
            <a:pPr lvl="1"/>
            <a:r>
              <a:rPr lang="nl-BE" sz="1800" dirty="0" smtClean="0"/>
              <a:t>Geen (mede-)eigendom van een overheid</a:t>
            </a:r>
          </a:p>
          <a:p>
            <a:pPr lvl="1"/>
            <a:r>
              <a:rPr lang="nl-BE" sz="1800" dirty="0" smtClean="0"/>
              <a:t>Conform managementplan Natura 2000</a:t>
            </a:r>
          </a:p>
          <a:p>
            <a:pPr lvl="1"/>
            <a:r>
              <a:rPr lang="nl-BE" sz="1800" dirty="0" smtClean="0"/>
              <a:t>Doelmatigheidstoets</a:t>
            </a:r>
          </a:p>
          <a:p>
            <a:pPr lvl="1"/>
            <a:r>
              <a:rPr lang="nl-BE" sz="1800" dirty="0" smtClean="0"/>
              <a:t>Geen vervreemding van het perceel</a:t>
            </a:r>
          </a:p>
          <a:p>
            <a:r>
              <a:rPr lang="nl-BE" sz="2000" dirty="0" smtClean="0"/>
              <a:t>Voor </a:t>
            </a:r>
            <a:r>
              <a:rPr lang="nl-BE" sz="2000" dirty="0"/>
              <a:t>wie? natuurlijke personen, privaatrechtelijke </a:t>
            </a:r>
            <a:r>
              <a:rPr lang="nl-BE" sz="2000" dirty="0" smtClean="0"/>
              <a:t>rechtspersonen; </a:t>
            </a:r>
            <a:r>
              <a:rPr lang="nl-BE" sz="2000" dirty="0"/>
              <a:t>met </a:t>
            </a:r>
            <a:r>
              <a:rPr lang="nl-BE" sz="2000" dirty="0" smtClean="0"/>
              <a:t>NBP type 4; binnen 2/4 jaar wijziging NBP indienen</a:t>
            </a:r>
            <a:endParaRPr lang="nl-BE" sz="2000" dirty="0"/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7271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</a:t>
            </a:r>
            <a:r>
              <a:rPr lang="nl-BE" dirty="0" smtClean="0"/>
              <a:t>. Aankoopsubsidie: grond voor bebossing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 smtClean="0"/>
              <a:t>Via projectoproep door ANB: </a:t>
            </a:r>
            <a:r>
              <a:rPr lang="nl-BE" sz="2000" dirty="0">
                <a:solidFill>
                  <a:srgbClr val="00B050"/>
                </a:solidFill>
              </a:rPr>
              <a:t>tot 30 april </a:t>
            </a:r>
            <a:r>
              <a:rPr lang="nl-BE" sz="2000" dirty="0" smtClean="0">
                <a:solidFill>
                  <a:srgbClr val="00B050"/>
                </a:solidFill>
              </a:rPr>
              <a:t>2018</a:t>
            </a:r>
            <a:endParaRPr lang="nl-BE" sz="2000" dirty="0" smtClean="0"/>
          </a:p>
          <a:p>
            <a:r>
              <a:rPr lang="nl-BE" sz="2000" dirty="0" smtClean="0"/>
              <a:t>Bedrag = 60% van aankoopbedrag</a:t>
            </a:r>
          </a:p>
          <a:p>
            <a:r>
              <a:rPr lang="nl-BE" sz="2000" dirty="0" smtClean="0"/>
              <a:t>Voorwaarden</a:t>
            </a:r>
          </a:p>
          <a:p>
            <a:pPr lvl="1"/>
            <a:r>
              <a:rPr lang="nl-BE" sz="1600" dirty="0" smtClean="0"/>
              <a:t>Min. aaneengesloten oppervlakte van 0,5ha</a:t>
            </a:r>
          </a:p>
          <a:p>
            <a:pPr lvl="1"/>
            <a:r>
              <a:rPr lang="nl-BE" sz="1600" dirty="0" smtClean="0"/>
              <a:t>Bestemming ‘bos’, ‘overig groen’ of ‘reservaat en natuur’ of in SBZ</a:t>
            </a:r>
          </a:p>
          <a:p>
            <a:pPr lvl="1"/>
            <a:r>
              <a:rPr lang="nl-BE" sz="1600" dirty="0" smtClean="0"/>
              <a:t>Geen natuurwaarden onverenigbaar met bebossing</a:t>
            </a:r>
          </a:p>
          <a:p>
            <a:r>
              <a:rPr lang="nl-BE" sz="2000" dirty="0" smtClean="0"/>
              <a:t>Voor </a:t>
            </a:r>
            <a:r>
              <a:rPr lang="nl-BE" sz="2000" dirty="0"/>
              <a:t>wie? natuurlijke personen, privaatrechtelijke </a:t>
            </a:r>
            <a:r>
              <a:rPr lang="nl-BE" sz="2000" dirty="0" smtClean="0"/>
              <a:t>rechtspersonen </a:t>
            </a:r>
            <a:r>
              <a:rPr lang="nl-BE" sz="2000" dirty="0"/>
              <a:t>en besturen; binnen 3 jaar (wijziging) NBP type 2/3/4 </a:t>
            </a:r>
            <a:r>
              <a:rPr lang="nl-BE" sz="2000" dirty="0" smtClean="0"/>
              <a:t>indienen, met toegankelijkheidsregeling</a:t>
            </a:r>
          </a:p>
          <a:p>
            <a:r>
              <a:rPr lang="nl-BE" sz="2000" dirty="0" smtClean="0">
                <a:hlinkClick r:id="rId3"/>
              </a:rPr>
              <a:t>www.natuurenbos.be/projectsubsidies-aankoop</a:t>
            </a:r>
            <a:r>
              <a:rPr lang="nl-BE" sz="2000" dirty="0" smtClean="0"/>
              <a:t> </a:t>
            </a:r>
            <a:endParaRPr lang="nl-BE" sz="2000" dirty="0"/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40891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F. Projectsubsidies openstelling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Via projectoproep door ANB: </a:t>
            </a:r>
            <a:r>
              <a:rPr lang="nl-BE" sz="2400" dirty="0">
                <a:solidFill>
                  <a:srgbClr val="00B050"/>
                </a:solidFill>
              </a:rPr>
              <a:t>tot 30 april 2018 </a:t>
            </a:r>
            <a:endParaRPr lang="nl-BE" sz="2400" dirty="0" smtClean="0">
              <a:solidFill>
                <a:srgbClr val="00B050"/>
              </a:solidFill>
            </a:endParaRPr>
          </a:p>
          <a:p>
            <a:r>
              <a:rPr lang="nl-BE" sz="2400" dirty="0" smtClean="0"/>
              <a:t>Bedrag: totale kosten min. €2000 tot max. €30.000</a:t>
            </a:r>
          </a:p>
          <a:p>
            <a:pPr lvl="1"/>
            <a:r>
              <a:rPr lang="nl-BE" sz="2000" dirty="0" smtClean="0"/>
              <a:t>80% van bedrag voor natuurlijke personen en privaatrechtelijke rechtspersonen</a:t>
            </a:r>
          </a:p>
          <a:p>
            <a:pPr lvl="1"/>
            <a:r>
              <a:rPr lang="nl-BE" sz="2000" dirty="0" smtClean="0"/>
              <a:t>50% van bedrag voor besturen</a:t>
            </a:r>
          </a:p>
          <a:p>
            <a:r>
              <a:rPr lang="nl-BE" sz="2400" dirty="0" smtClean="0"/>
              <a:t>Voorwaarden</a:t>
            </a:r>
          </a:p>
          <a:p>
            <a:pPr lvl="1"/>
            <a:r>
              <a:rPr lang="nl-BE" sz="2000" dirty="0" smtClean="0"/>
              <a:t>Goedgekeurde toegankelijkheidsregeling (TR)</a:t>
            </a:r>
          </a:p>
          <a:p>
            <a:pPr lvl="1"/>
            <a:r>
              <a:rPr lang="nl-BE" sz="2000" dirty="0" smtClean="0"/>
              <a:t>Gratis toegankelijk</a:t>
            </a:r>
          </a:p>
          <a:p>
            <a:r>
              <a:rPr lang="nl-BE" sz="2400" dirty="0" smtClean="0"/>
              <a:t>Voor wie?</a:t>
            </a:r>
            <a:r>
              <a:rPr lang="nl-BE" sz="2400" dirty="0"/>
              <a:t> natuurlijke personen, privaatrechtelijke rechtspersonen en besturen</a:t>
            </a:r>
            <a:r>
              <a:rPr lang="nl-BE" sz="2400" dirty="0" smtClean="0"/>
              <a:t>; met NBP + TR</a:t>
            </a:r>
          </a:p>
          <a:p>
            <a:r>
              <a:rPr lang="nl-BE" sz="2400" dirty="0" smtClean="0">
                <a:hlinkClick r:id="rId2"/>
              </a:rPr>
              <a:t>www.natuurenbos.be/projectsubsidies-openstelling</a:t>
            </a:r>
            <a:r>
              <a:rPr lang="nl-BE" sz="2400" dirty="0" smtClean="0"/>
              <a:t> 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7132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G. Subsidies (her)bebossing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 smtClean="0"/>
              <a:t>Voorwaarden</a:t>
            </a:r>
          </a:p>
          <a:p>
            <a:pPr lvl="1"/>
            <a:r>
              <a:rPr lang="nl-BE" sz="1800" dirty="0">
                <a:sym typeface="Wingdings" panose="05000000000000000000" pitchFamily="2" charset="2"/>
              </a:rPr>
              <a:t>bebossing conform wetgeving (adviezen, vergunningen, akkoord verpachter)</a:t>
            </a:r>
          </a:p>
          <a:p>
            <a:pPr lvl="1">
              <a:lnSpc>
                <a:spcPct val="120000"/>
              </a:lnSpc>
            </a:pPr>
            <a:r>
              <a:rPr lang="nl-BE" sz="1800" dirty="0" smtClean="0">
                <a:sym typeface="Wingdings" panose="05000000000000000000" pitchFamily="2" charset="2"/>
              </a:rPr>
              <a:t>min</a:t>
            </a:r>
            <a:r>
              <a:rPr lang="nl-BE" sz="1800" dirty="0">
                <a:sym typeface="Wingdings" panose="05000000000000000000" pitchFamily="2" charset="2"/>
              </a:rPr>
              <a:t>. </a:t>
            </a:r>
            <a:r>
              <a:rPr lang="nl-BE" sz="1800" dirty="0" smtClean="0">
                <a:sym typeface="Wingdings" panose="05000000000000000000" pitchFamily="2" charset="2"/>
              </a:rPr>
              <a:t>oppervlakte </a:t>
            </a:r>
            <a:r>
              <a:rPr lang="nl-BE" sz="1800" dirty="0">
                <a:sym typeface="Wingdings" panose="05000000000000000000" pitchFamily="2" charset="2"/>
              </a:rPr>
              <a:t>0,5 ha (0,25 ha bij bebossing als aansluitend bij bestaand bos en bebossing dient als bosrandontwikkeling) </a:t>
            </a:r>
          </a:p>
          <a:p>
            <a:pPr lvl="1">
              <a:lnSpc>
                <a:spcPct val="120000"/>
              </a:lnSpc>
            </a:pPr>
            <a:r>
              <a:rPr lang="nl-BE" sz="1800" dirty="0" smtClean="0">
                <a:sym typeface="Wingdings" panose="05000000000000000000" pitchFamily="2" charset="2"/>
              </a:rPr>
              <a:t>bebossing</a:t>
            </a:r>
            <a:r>
              <a:rPr lang="nl-BE" sz="1800" dirty="0">
                <a:sym typeface="Wingdings" panose="05000000000000000000" pitchFamily="2" charset="2"/>
              </a:rPr>
              <a:t>: uitsluitend met inheemse soorten of populier + inheemse soorten, alle soorten standplaatsgeschikt, min. 2 soorten (3 als &gt; 1ha)</a:t>
            </a:r>
          </a:p>
          <a:p>
            <a:pPr lvl="1">
              <a:lnSpc>
                <a:spcPct val="120000"/>
              </a:lnSpc>
            </a:pPr>
            <a:r>
              <a:rPr lang="nl-BE" sz="1800" dirty="0" smtClean="0">
                <a:sym typeface="Wingdings" panose="05000000000000000000" pitchFamily="2" charset="2"/>
              </a:rPr>
              <a:t>herbebossing</a:t>
            </a:r>
            <a:r>
              <a:rPr lang="nl-BE" sz="1800" dirty="0">
                <a:sym typeface="Wingdings" panose="05000000000000000000" pitchFamily="2" charset="2"/>
              </a:rPr>
              <a:t>: uitsluitend met inheemse soorten, alle soorten standplaatsgeschikt, min. 2 soorten (3 als &gt; 1ha)</a:t>
            </a:r>
          </a:p>
          <a:p>
            <a:pPr lvl="1">
              <a:lnSpc>
                <a:spcPct val="120000"/>
              </a:lnSpc>
            </a:pPr>
            <a:r>
              <a:rPr lang="nl-BE" sz="1800" dirty="0" smtClean="0">
                <a:sym typeface="Wingdings" panose="05000000000000000000" pitchFamily="2" charset="2"/>
              </a:rPr>
              <a:t>25 </a:t>
            </a:r>
            <a:r>
              <a:rPr lang="nl-BE" sz="1800" dirty="0">
                <a:sym typeface="Wingdings" panose="05000000000000000000" pitchFamily="2" charset="2"/>
              </a:rPr>
              <a:t>jaar</a:t>
            </a:r>
            <a:endParaRPr lang="nl-BE" sz="1800" dirty="0"/>
          </a:p>
          <a:p>
            <a:r>
              <a:rPr lang="nl-BE" sz="2000" dirty="0" smtClean="0"/>
              <a:t>Voor </a:t>
            </a:r>
            <a:r>
              <a:rPr lang="nl-BE" sz="2000" dirty="0"/>
              <a:t>wie? natuurlijke personen, privaatrechtelijke rechtspersonen </a:t>
            </a:r>
            <a:r>
              <a:rPr lang="nl-BE" sz="2000" dirty="0" smtClean="0"/>
              <a:t>of andere; </a:t>
            </a:r>
            <a:r>
              <a:rPr lang="nl-BE" sz="2000" dirty="0"/>
              <a:t>met NBP </a:t>
            </a:r>
            <a:r>
              <a:rPr lang="nl-BE" sz="2000" dirty="0" smtClean="0"/>
              <a:t>binnen 4 jaar na aanvraag eerste schijf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41430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Subsidies bij natuurbeheerplan</a:t>
            </a:r>
            <a:endParaRPr lang="nl-BE" dirty="0"/>
          </a:p>
        </p:txBody>
      </p:sp>
      <p:grpSp>
        <p:nvGrpSpPr>
          <p:cNvPr id="38" name="Groep 37"/>
          <p:cNvGrpSpPr/>
          <p:nvPr/>
        </p:nvGrpSpPr>
        <p:grpSpPr>
          <a:xfrm>
            <a:off x="395536" y="5589240"/>
            <a:ext cx="5171227" cy="369332"/>
            <a:chOff x="395536" y="5589240"/>
            <a:chExt cx="5171227" cy="369332"/>
          </a:xfrm>
        </p:grpSpPr>
        <p:sp>
          <p:nvSpPr>
            <p:cNvPr id="39" name="Rechthoek 38"/>
            <p:cNvSpPr/>
            <p:nvPr/>
          </p:nvSpPr>
          <p:spPr>
            <a:xfrm>
              <a:off x="611560" y="5589240"/>
              <a:ext cx="49552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Terugkerende subsidie	Eenmalige subsidie</a:t>
              </a:r>
            </a:p>
          </p:txBody>
        </p:sp>
        <p:sp>
          <p:nvSpPr>
            <p:cNvPr id="40" name="Rechthoek 39"/>
            <p:cNvSpPr/>
            <p:nvPr/>
          </p:nvSpPr>
          <p:spPr>
            <a:xfrm>
              <a:off x="395536" y="5661248"/>
              <a:ext cx="216024" cy="216024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hthoek 40"/>
            <p:cNvSpPr/>
            <p:nvPr/>
          </p:nvSpPr>
          <p:spPr>
            <a:xfrm>
              <a:off x="3131840" y="5665894"/>
              <a:ext cx="216024" cy="216024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723570"/>
              </p:ext>
            </p:extLst>
          </p:nvPr>
        </p:nvGraphicFramePr>
        <p:xfrm>
          <a:off x="251520" y="1556792"/>
          <a:ext cx="8712000" cy="3579777"/>
        </p:xfrm>
        <a:graphic>
          <a:graphicData uri="http://schemas.openxmlformats.org/drawingml/2006/table">
            <a:tbl>
              <a:tblPr firstRow="1" bandRow="1"/>
              <a:tblGrid>
                <a:gridCol w="920283"/>
                <a:gridCol w="1239957"/>
                <a:gridCol w="1080120"/>
                <a:gridCol w="1008112"/>
                <a:gridCol w="1152128"/>
                <a:gridCol w="1152128"/>
                <a:gridCol w="936104"/>
                <a:gridCol w="1223168"/>
              </a:tblGrid>
              <a:tr h="532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l-BE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nl-B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Uitvoering beheer</a:t>
                      </a:r>
                      <a:endParaRPr lang="nl-B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nl-B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Opmaak NBP</a:t>
                      </a:r>
                      <a:endParaRPr lang="nl-B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nl-BE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Inves-tering</a:t>
                      </a:r>
                      <a:endParaRPr lang="nl-B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nl-BE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Aankoop te bebossen grond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nl-BE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Aankoop grond </a:t>
                      </a:r>
                      <a:r>
                        <a:rPr lang="nl-BE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natuur-reservaat</a:t>
                      </a:r>
                      <a:endParaRPr lang="nl-B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nl-BE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Open-stelling</a:t>
                      </a:r>
                      <a:endParaRPr lang="nl-B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Fiscale</a:t>
                      </a:r>
                      <a:r>
                        <a:rPr lang="nl-BE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voordelen</a:t>
                      </a:r>
                      <a:endParaRPr lang="nl-B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933C"/>
                    </a:solidFill>
                  </a:tcPr>
                </a:tc>
              </a:tr>
              <a:tr h="532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sz="1600" dirty="0" smtClean="0">
                          <a:latin typeface="+mn-lt"/>
                        </a:rPr>
                        <a:t>TYPE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nl-BE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nl-BE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nl-BE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532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sz="1600" dirty="0" smtClean="0">
                          <a:latin typeface="+mn-lt"/>
                        </a:rPr>
                        <a:t>TYPE 2</a:t>
                      </a:r>
                      <a:endParaRPr lang="nl-BE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nl-BE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532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sz="1600" dirty="0" smtClean="0">
                          <a:latin typeface="+mn-lt"/>
                        </a:rPr>
                        <a:t>TYPE 3</a:t>
                      </a:r>
                      <a:endParaRPr lang="nl-BE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sz="2800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nl-BE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sz="2800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532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sz="1600" dirty="0" smtClean="0">
                          <a:latin typeface="+mn-lt"/>
                        </a:rPr>
                        <a:t>TYPE 4</a:t>
                      </a:r>
                      <a:endParaRPr lang="nl-BE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sz="5400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nl-BE" sz="5400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G. Subsidies (her)bebossing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722100"/>
              </p:ext>
            </p:extLst>
          </p:nvPr>
        </p:nvGraphicFramePr>
        <p:xfrm>
          <a:off x="465578" y="1340768"/>
          <a:ext cx="8282886" cy="5242241"/>
        </p:xfrm>
        <a:graphic>
          <a:graphicData uri="http://schemas.openxmlformats.org/drawingml/2006/table">
            <a:tbl>
              <a:tblPr firstRow="1" bandRow="1"/>
              <a:tblGrid>
                <a:gridCol w="2760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0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0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5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nl-BE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2000" dirty="0">
                          <a:latin typeface="+mn-lt"/>
                        </a:rPr>
                        <a:t>Bebossing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2000" dirty="0">
                          <a:latin typeface="+mn-lt"/>
                        </a:rPr>
                        <a:t>Herbebossing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2000" dirty="0">
                          <a:latin typeface="+mn-lt"/>
                        </a:rPr>
                        <a:t>Kosten </a:t>
                      </a:r>
                      <a:r>
                        <a:rPr lang="nl-BE" sz="2000" dirty="0" smtClean="0">
                          <a:latin typeface="+mn-lt"/>
                        </a:rPr>
                        <a:t>beplanting</a:t>
                      </a:r>
                      <a:endParaRPr lang="nl-BE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2000" dirty="0">
                          <a:latin typeface="+mn-lt"/>
                        </a:rPr>
                        <a:t>3500 €/</a:t>
                      </a:r>
                      <a:r>
                        <a:rPr lang="nl-BE" sz="2000" dirty="0" smtClean="0">
                          <a:latin typeface="+mn-lt"/>
                        </a:rPr>
                        <a:t>ha</a:t>
                      </a:r>
                      <a:endParaRPr lang="nl-BE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2000" dirty="0">
                          <a:latin typeface="+mn-lt"/>
                        </a:rPr>
                        <a:t>3000€/</a:t>
                      </a:r>
                      <a:r>
                        <a:rPr lang="nl-BE" sz="2000" dirty="0" smtClean="0">
                          <a:latin typeface="+mn-lt"/>
                        </a:rPr>
                        <a:t>ha</a:t>
                      </a:r>
                      <a:endParaRPr lang="nl-BE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5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 smtClean="0">
                          <a:latin typeface="+mn-lt"/>
                        </a:rPr>
                        <a:t>Aanbevolen </a:t>
                      </a:r>
                      <a:r>
                        <a:rPr lang="nl-BE" sz="2000" dirty="0" err="1" smtClean="0">
                          <a:latin typeface="+mn-lt"/>
                        </a:rPr>
                        <a:t>herkomsten</a:t>
                      </a:r>
                      <a:endParaRPr lang="nl-BE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 smtClean="0">
                          <a:latin typeface="+mn-lt"/>
                        </a:rPr>
                        <a:t>Aandeel plantgoed AH * aantal ha * 250€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 smtClean="0">
                          <a:latin typeface="+mn-lt"/>
                        </a:rPr>
                        <a:t>Aandeel plantgoed AH * aantal ha * 250€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715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2000" dirty="0">
                          <a:latin typeface="+mn-lt"/>
                        </a:rPr>
                        <a:t>Wildbescherming collectief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2000" dirty="0">
                          <a:latin typeface="+mn-lt"/>
                        </a:rPr>
                        <a:t>350€/100m raster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>
                          <a:latin typeface="+mn-lt"/>
                        </a:rPr>
                        <a:t>235€/100m raster</a:t>
                      </a:r>
                    </a:p>
                    <a:p>
                      <a:endParaRPr lang="nl-BE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6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2000" dirty="0">
                          <a:latin typeface="+mn-lt"/>
                        </a:rPr>
                        <a:t>Wildbescherming individueel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2000" dirty="0">
                          <a:latin typeface="+mn-lt"/>
                        </a:rPr>
                        <a:t>0,65€/ apart beschermingsstuk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>
                          <a:latin typeface="+mn-lt"/>
                        </a:rPr>
                        <a:t>0,45€/ apart beschermingsstuk</a:t>
                      </a:r>
                    </a:p>
                    <a:p>
                      <a:endParaRPr lang="nl-BE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5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2000" dirty="0">
                          <a:latin typeface="+mn-lt"/>
                        </a:rPr>
                        <a:t>Onderhoud </a:t>
                      </a:r>
                      <a:r>
                        <a:rPr lang="nl-BE" sz="2000" baseline="0" dirty="0">
                          <a:latin typeface="+mn-lt"/>
                        </a:rPr>
                        <a:t>(12 j, landbouwers)</a:t>
                      </a:r>
                      <a:endParaRPr lang="nl-BE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2000" dirty="0">
                          <a:latin typeface="+mn-lt"/>
                        </a:rPr>
                        <a:t>185€/ha/j de eerste 5 jaar; daarna 75€/ha/j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2000" dirty="0">
                          <a:latin typeface="+mn-lt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6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>
                          <a:latin typeface="+mn-lt"/>
                        </a:rPr>
                        <a:t>Inkomstenverlies</a:t>
                      </a:r>
                      <a:r>
                        <a:rPr lang="nl-BE" sz="2000" baseline="0" dirty="0">
                          <a:latin typeface="+mn-lt"/>
                        </a:rPr>
                        <a:t> (12 j, landbouwers)</a:t>
                      </a:r>
                      <a:endParaRPr lang="nl-BE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2000" dirty="0">
                          <a:latin typeface="+mn-lt"/>
                        </a:rPr>
                        <a:t>800€/ha/j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2000" dirty="0">
                          <a:latin typeface="+mn-lt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7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Fiscale maatregelen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824363"/>
              </p:ext>
            </p:extLst>
          </p:nvPr>
        </p:nvGraphicFramePr>
        <p:xfrm>
          <a:off x="467544" y="2132856"/>
          <a:ext cx="8302879" cy="3096344"/>
        </p:xfrm>
        <a:graphic>
          <a:graphicData uri="http://schemas.openxmlformats.org/drawingml/2006/table">
            <a:tbl>
              <a:tblPr firstRow="1" firstCol="1" bandRow="1"/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61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5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  <a:latin typeface="+mn-lt"/>
                        </a:rPr>
                        <a:t>Vrijstellingen </a:t>
                      </a:r>
                      <a:r>
                        <a:rPr lang="nl-BE" sz="2400" dirty="0" smtClean="0">
                          <a:effectLst/>
                          <a:latin typeface="+mn-lt"/>
                        </a:rPr>
                        <a:t>bij natuurbeheerplan</a:t>
                      </a:r>
                      <a:endParaRPr lang="nl-BE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2400">
                          <a:effectLst/>
                          <a:latin typeface="+mn-lt"/>
                        </a:rPr>
                        <a:t>Type 2 </a:t>
                      </a:r>
                      <a:endParaRPr lang="nl-BE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>
                          <a:effectLst/>
                          <a:latin typeface="+mn-lt"/>
                        </a:rPr>
                        <a:t>Type 3</a:t>
                      </a:r>
                      <a:endParaRPr lang="nl-BE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>
                          <a:effectLst/>
                          <a:latin typeface="+mn-lt"/>
                        </a:rPr>
                        <a:t>Type 4</a:t>
                      </a:r>
                      <a:endParaRPr lang="nl-BE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  <a:latin typeface="+mn-lt"/>
                        </a:rPr>
                        <a:t>Erfbelasting</a:t>
                      </a:r>
                      <a:endParaRPr lang="nl-BE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  <a:latin typeface="+mn-lt"/>
                        </a:rPr>
                        <a:t>50% </a:t>
                      </a:r>
                      <a:endParaRPr lang="nl-BE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2400">
                          <a:effectLst/>
                          <a:latin typeface="+mn-lt"/>
                        </a:rPr>
                        <a:t>75% </a:t>
                      </a:r>
                      <a:endParaRPr lang="nl-BE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>
                          <a:effectLst/>
                          <a:latin typeface="+mn-lt"/>
                        </a:rPr>
                        <a:t>100%</a:t>
                      </a:r>
                      <a:endParaRPr lang="nl-BE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>
                          <a:effectLst/>
                          <a:latin typeface="+mn-lt"/>
                        </a:rPr>
                        <a:t>Schenkbelasting</a:t>
                      </a:r>
                      <a:endParaRPr lang="nl-BE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  <a:latin typeface="+mn-lt"/>
                        </a:rPr>
                        <a:t>75% </a:t>
                      </a:r>
                      <a:endParaRPr lang="nl-BE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>
                          <a:effectLst/>
                          <a:latin typeface="+mn-lt"/>
                        </a:rPr>
                        <a:t>100%</a:t>
                      </a:r>
                      <a:endParaRPr lang="nl-BE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>
                          <a:effectLst/>
                          <a:latin typeface="+mn-lt"/>
                        </a:rPr>
                        <a:t>100%</a:t>
                      </a:r>
                      <a:endParaRPr lang="nl-BE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>
                          <a:effectLst/>
                          <a:latin typeface="+mn-lt"/>
                        </a:rPr>
                        <a:t>Verkooprecht</a:t>
                      </a:r>
                      <a:endParaRPr lang="nl-BE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>
                          <a:effectLst/>
                          <a:latin typeface="+mn-lt"/>
                        </a:rPr>
                        <a:t> </a:t>
                      </a:r>
                      <a:endParaRPr lang="nl-BE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  <a:latin typeface="+mn-lt"/>
                        </a:rPr>
                        <a:t> </a:t>
                      </a:r>
                      <a:endParaRPr lang="nl-BE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>
                          <a:effectLst/>
                          <a:latin typeface="+mn-lt"/>
                        </a:rPr>
                        <a:t>100%</a:t>
                      </a:r>
                      <a:endParaRPr lang="nl-BE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0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>
                          <a:effectLst/>
                          <a:latin typeface="+mn-lt"/>
                        </a:rPr>
                        <a:t>Onroerende voorheffing</a:t>
                      </a:r>
                      <a:endParaRPr lang="nl-BE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  <a:latin typeface="+mn-lt"/>
                        </a:rPr>
                        <a:t> </a:t>
                      </a:r>
                      <a:endParaRPr lang="nl-BE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  <a:latin typeface="+mn-lt"/>
                        </a:rPr>
                        <a:t> </a:t>
                      </a:r>
                      <a:endParaRPr lang="nl-BE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  <a:latin typeface="+mn-lt"/>
                        </a:rPr>
                        <a:t>100%</a:t>
                      </a:r>
                      <a:endParaRPr lang="nl-BE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1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004"/>
            <a:ext cx="7772895" cy="621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0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Rekenblad &amp; handleiding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18990" r="801"/>
          <a:stretch/>
        </p:blipFill>
        <p:spPr bwMode="auto">
          <a:xfrm>
            <a:off x="308653" y="1340768"/>
            <a:ext cx="8583827" cy="4319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84410" y="5733256"/>
            <a:ext cx="697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dirty="0" smtClean="0">
                <a:hlinkClick r:id="rId4"/>
              </a:rPr>
              <a:t>www.natuurenbos.be/beleid-wetgeving/natuurbeheer/natuurbeheerplan/het-nieuwe-natuurbeheerplan-geldig-van-28102017-5</a:t>
            </a:r>
            <a:r>
              <a:rPr lang="nl-BE" sz="1600" dirty="0" smtClean="0"/>
              <a:t> 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2265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Rekenblad &amp; handleiding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hthoek 3"/>
          <p:cNvSpPr/>
          <p:nvPr/>
        </p:nvSpPr>
        <p:spPr>
          <a:xfrm>
            <a:off x="184410" y="5733256"/>
            <a:ext cx="697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dirty="0" smtClean="0">
                <a:hlinkClick r:id="rId3"/>
              </a:rPr>
              <a:t>www.natuurenbos.be/beleid-wetgeving/natuurbeheer/natuurbeheerplan/het-nieuwe-natuurbeheerplan-geldig-van-28102017-5</a:t>
            </a:r>
            <a:r>
              <a:rPr lang="nl-BE" sz="1600" dirty="0" smtClean="0"/>
              <a:t> </a:t>
            </a:r>
            <a:endParaRPr lang="nl-BE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28225"/>
            <a:ext cx="7487866" cy="4505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JL-LINKS 5"/>
          <p:cNvSpPr/>
          <p:nvPr/>
        </p:nvSpPr>
        <p:spPr bwMode="auto">
          <a:xfrm>
            <a:off x="6588224" y="5013176"/>
            <a:ext cx="2304256" cy="504056"/>
          </a:xfrm>
          <a:prstGeom prst="leftArrow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Jaarlijks terugkerende subsidies </a:t>
            </a:r>
            <a:br>
              <a:rPr lang="nl-BE" dirty="0" smtClean="0"/>
            </a:br>
            <a:r>
              <a:rPr lang="nl-BE" dirty="0" smtClean="0"/>
              <a:t>bij natuurbeheerplan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b="1" dirty="0" smtClean="0"/>
              <a:t>Beheermaatregelen voor realisatie van natuurstreefbeelden (type 2/3/4 NBP)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400" dirty="0" smtClean="0"/>
              <a:t>Basissubsidie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400" dirty="0" smtClean="0"/>
              <a:t>Aanvullend: bosomvorming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400" dirty="0" smtClean="0"/>
              <a:t>Aanvullend: behoud en verbetering van soorten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400" dirty="0" smtClean="0"/>
              <a:t>Aanvullend: opvolging van resultaatindicatoren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400" dirty="0" smtClean="0"/>
              <a:t>Aanvullend: beheer van het natuurstreefbeeld onbeheerde climaxvegetaties</a:t>
            </a:r>
          </a:p>
          <a:p>
            <a:r>
              <a:rPr lang="nl-BE" sz="2800" b="1" dirty="0" smtClean="0"/>
              <a:t>Openstelling </a:t>
            </a:r>
            <a:r>
              <a:rPr lang="nl-BE" sz="2800" b="1" dirty="0"/>
              <a:t>van terreinen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nl-BE" sz="2400" dirty="0" smtClean="0"/>
              <a:t>Terreinen </a:t>
            </a:r>
            <a:r>
              <a:rPr lang="nl-BE" sz="2400" dirty="0"/>
              <a:t>toegankelijk </a:t>
            </a:r>
            <a:r>
              <a:rPr lang="nl-BE" sz="2400" dirty="0" smtClean="0"/>
              <a:t>maken en houden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nl-BE" sz="2400" dirty="0"/>
              <a:t>W</a:t>
            </a:r>
            <a:r>
              <a:rPr lang="nl-BE" sz="2400" dirty="0" smtClean="0"/>
              <a:t>erking </a:t>
            </a:r>
            <a:r>
              <a:rPr lang="nl-BE" sz="2400" dirty="0"/>
              <a:t>van </a:t>
            </a:r>
            <a:r>
              <a:rPr lang="nl-BE" sz="2400" dirty="0" smtClean="0"/>
              <a:t>onthaalpoorten</a:t>
            </a:r>
            <a:endParaRPr lang="nl-BE" sz="2400" dirty="0"/>
          </a:p>
        </p:txBody>
      </p:sp>
      <p:sp>
        <p:nvSpPr>
          <p:cNvPr id="4" name="Afgeronde rechthoek 3"/>
          <p:cNvSpPr/>
          <p:nvPr/>
        </p:nvSpPr>
        <p:spPr bwMode="auto">
          <a:xfrm>
            <a:off x="323528" y="1484784"/>
            <a:ext cx="7632848" cy="4608512"/>
          </a:xfrm>
          <a:prstGeom prst="round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e toelichting 5"/>
          <p:cNvSpPr/>
          <p:nvPr/>
        </p:nvSpPr>
        <p:spPr bwMode="auto">
          <a:xfrm>
            <a:off x="7236296" y="1700808"/>
            <a:ext cx="1770531" cy="1800200"/>
          </a:xfrm>
          <a:prstGeom prst="wedgeEllipseCallout">
            <a:avLst>
              <a:gd name="adj1" fmla="val -113903"/>
              <a:gd name="adj2" fmla="val 42710"/>
            </a:avLst>
          </a:prstGeom>
          <a:solidFill>
            <a:srgbClr val="FFC000"/>
          </a:solidFill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452320" y="2132856"/>
            <a:ext cx="1296144" cy="95410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err="1" smtClean="0"/>
              <a:t>Reken-blad</a:t>
            </a:r>
            <a:endParaRPr lang="nl-BE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813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vr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68195"/>
            <a:ext cx="4104456" cy="298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Vragen?</a:t>
            </a:r>
            <a:endParaRPr lang="nl-BE" dirty="0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 bwMode="auto">
          <a:xfrm>
            <a:off x="1187624" y="4149080"/>
            <a:ext cx="7499176" cy="233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BE" kern="0" dirty="0">
                <a:solidFill>
                  <a:srgbClr val="000000"/>
                </a:solidFill>
              </a:rPr>
              <a:t>www.natuurenbos.be/subsidies</a:t>
            </a:r>
          </a:p>
          <a:p>
            <a:pPr marL="0" indent="0">
              <a:buFontTx/>
              <a:buNone/>
            </a:pPr>
            <a:r>
              <a:rPr lang="nl-BE" kern="0" dirty="0" smtClean="0">
                <a:solidFill>
                  <a:srgbClr val="000000"/>
                </a:solidFill>
                <a:latin typeface="Arial"/>
              </a:rPr>
              <a:t>www.ecopedia.be</a:t>
            </a:r>
          </a:p>
          <a:p>
            <a:pPr marL="0" indent="0">
              <a:buFontTx/>
              <a:buNone/>
            </a:pPr>
            <a:endParaRPr lang="nl-BE" kern="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FontTx/>
              <a:buNone/>
            </a:pPr>
            <a:r>
              <a:rPr lang="nl-BE" kern="0" dirty="0" smtClean="0">
                <a:solidFill>
                  <a:srgbClr val="000000"/>
                </a:solidFill>
                <a:latin typeface="Arial"/>
              </a:rPr>
              <a:t>sarah.rousseaux@vlaanderen.be</a:t>
            </a:r>
          </a:p>
          <a:p>
            <a:pPr marL="0" indent="0">
              <a:buFontTx/>
              <a:buNone/>
            </a:pPr>
            <a:endParaRPr lang="nl-BE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4" descr="http://4vector.com/i/free-vector-biodegradable-clip-art_103686_Biodegradable_clip_art_medi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6" y="429309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liparts.co/cliparts/8cA/o6k/8cAo6kX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6124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Jaarlijks terugkerende subsidies </a:t>
            </a:r>
            <a:br>
              <a:rPr lang="nl-BE" dirty="0" smtClean="0"/>
            </a:br>
            <a:r>
              <a:rPr lang="nl-BE" dirty="0" smtClean="0"/>
              <a:t>bij natuurbeheerplan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b="1" dirty="0" smtClean="0"/>
              <a:t>Beheermaatregelen voor realisatie van natuurstreefbeelden (type 2/3/4 NBP)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400" dirty="0" smtClean="0"/>
              <a:t>Basissubsidie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400" dirty="0" smtClean="0"/>
              <a:t>Aanvullend: bosomvorming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400" dirty="0" smtClean="0"/>
              <a:t>Aanvullend: behoud en verbetering van soorten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400" dirty="0" smtClean="0"/>
              <a:t>Aanvullend: opvolging van resultaatindicatoren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400" dirty="0" smtClean="0"/>
              <a:t>Aanvullend: beheer van het natuurstreefbeeld onbeheerde climaxvegetaties</a:t>
            </a:r>
          </a:p>
          <a:p>
            <a:r>
              <a:rPr lang="nl-BE" sz="2800" b="1" dirty="0" smtClean="0"/>
              <a:t>Openstelling </a:t>
            </a:r>
            <a:r>
              <a:rPr lang="nl-BE" sz="2800" b="1" dirty="0"/>
              <a:t>van terreinen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nl-BE" sz="2400" dirty="0" smtClean="0"/>
              <a:t>Terreinen </a:t>
            </a:r>
            <a:r>
              <a:rPr lang="nl-BE" sz="2400" dirty="0"/>
              <a:t>toegankelijk </a:t>
            </a:r>
            <a:r>
              <a:rPr lang="nl-BE" sz="2400" dirty="0" smtClean="0"/>
              <a:t>maken en houden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nl-BE" sz="2400" dirty="0"/>
              <a:t>W</a:t>
            </a:r>
            <a:r>
              <a:rPr lang="nl-BE" sz="2400" dirty="0" smtClean="0"/>
              <a:t>erking </a:t>
            </a:r>
            <a:r>
              <a:rPr lang="nl-BE" sz="2400" dirty="0"/>
              <a:t>van </a:t>
            </a:r>
            <a:r>
              <a:rPr lang="nl-BE" sz="2400" dirty="0" smtClean="0"/>
              <a:t>onthaalpoorten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079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Basissubsidie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Forfaitair bedrag afhankelijk van </a:t>
            </a:r>
          </a:p>
          <a:p>
            <a:pPr lvl="1"/>
            <a:r>
              <a:rPr lang="nl-BE" sz="2000" dirty="0" smtClean="0"/>
              <a:t>oppervlakte en aard natuurstreefbeelden</a:t>
            </a:r>
          </a:p>
          <a:p>
            <a:pPr lvl="1"/>
            <a:r>
              <a:rPr lang="nl-BE" sz="2000" dirty="0" smtClean="0"/>
              <a:t>PAS-relevantie</a:t>
            </a:r>
          </a:p>
          <a:p>
            <a:r>
              <a:rPr lang="nl-BE" sz="2400" dirty="0" smtClean="0"/>
              <a:t>Bedrag gebaseerd op inspanning die nodig is voor beheer</a:t>
            </a:r>
          </a:p>
          <a:p>
            <a:r>
              <a:rPr lang="nl-BE" sz="2400" dirty="0" smtClean="0"/>
              <a:t>Varieert van €16 tot €3080 per ha per jaar (+ jaarlijkse indexering)</a:t>
            </a:r>
            <a:endParaRPr lang="nl-BE" sz="2400" dirty="0"/>
          </a:p>
          <a:p>
            <a:r>
              <a:rPr lang="nl-BE" sz="2400" dirty="0" smtClean="0"/>
              <a:t>Wordt toegekend voor 6 jaar; jaarlijks uitbetaald.</a:t>
            </a:r>
          </a:p>
          <a:p>
            <a:r>
              <a:rPr lang="nl-BE" sz="2400" dirty="0" smtClean="0"/>
              <a:t>Voor wie? natuurlijke personen, privaatrechtelijke rechtspersonen en besturen; met type 2/3/4 NBP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910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Basissubsidie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052857"/>
              </p:ext>
            </p:extLst>
          </p:nvPr>
        </p:nvGraphicFramePr>
        <p:xfrm>
          <a:off x="457200" y="1340768"/>
          <a:ext cx="8291514" cy="1834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2712"/>
                <a:gridCol w="2204964"/>
                <a:gridCol w="2763838"/>
              </a:tblGrid>
              <a:tr h="517455"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Natuurstreefbeeld</a:t>
                      </a:r>
                      <a:endParaRPr lang="nl-B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Bedrag per jaar in €/ha</a:t>
                      </a:r>
                      <a:endParaRPr lang="nl-B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PAS-relevant</a:t>
                      </a:r>
                    </a:p>
                    <a:p>
                      <a:r>
                        <a:rPr lang="nl-BE" sz="1400" b="1" dirty="0" smtClean="0"/>
                        <a:t>Bedrag per jaar in €/ha</a:t>
                      </a:r>
                      <a:endParaRPr lang="nl-BE" sz="1400" b="1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1130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17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20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1140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16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18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1310/1330 – binnendijks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152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171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1310/1320/1330 – buitendijks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220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247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2110/2120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49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2130/2150/2170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483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2160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94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2190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1643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2310/2330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607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3110/3160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60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3130/3140/3150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172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3260/3270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18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4010/7150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498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4030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503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5130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451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6120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738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6210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1258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6230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1139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6410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2635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6430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759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6510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1264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7110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70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7140/7210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698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7230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3059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8310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18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91D0/91E0/91F0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100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9110/9120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71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9130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110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9150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2738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3080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9160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110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9190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150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2180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76</a:t>
                      </a:r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rbbppm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rbbah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rbbhc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1766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rbbhf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748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rbbzil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rbbkam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rbbmc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rbbmr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rbbms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rbbsg</a:t>
                      </a:r>
                      <a:r>
                        <a:rPr lang="nl-BE" sz="1200" dirty="0" smtClean="0"/>
                        <a:t>/</a:t>
                      </a:r>
                      <a:r>
                        <a:rPr lang="nl-BE" sz="1200" dirty="0" err="1" smtClean="0"/>
                        <a:t>rbbsp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rbbsm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rbbso</a:t>
                      </a:r>
                      <a:r>
                        <a:rPr lang="nl-BE" sz="1200" dirty="0" smtClean="0"/>
                        <a:t>/</a:t>
                      </a:r>
                      <a:r>
                        <a:rPr lang="nl-BE" sz="1200" dirty="0" err="1" smtClean="0"/>
                        <a:t>rbbsf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ae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ah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ao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ap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b*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cp</a:t>
                      </a:r>
                      <a:r>
                        <a:rPr lang="nl-BE" sz="1200" dirty="0" smtClean="0"/>
                        <a:t>/cd/cm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ha/</a:t>
                      </a:r>
                      <a:r>
                        <a:rPr lang="nl-BE" sz="1200" dirty="0" err="1" smtClean="0"/>
                        <a:t>hv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hj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hp</a:t>
                      </a:r>
                      <a:r>
                        <a:rPr lang="nl-BE" sz="1200" dirty="0" smtClean="0"/>
                        <a:t>*/</a:t>
                      </a:r>
                      <a:r>
                        <a:rPr lang="nl-BE" sz="1200" dirty="0" err="1" smtClean="0"/>
                        <a:t>hpr</a:t>
                      </a:r>
                      <a:r>
                        <a:rPr lang="nl-BE" sz="1200" dirty="0" smtClean="0"/>
                        <a:t>*/</a:t>
                      </a:r>
                      <a:r>
                        <a:rPr lang="nl-BE" sz="1200" dirty="0" err="1" smtClean="0"/>
                        <a:t>hr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hu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mz</a:t>
                      </a:r>
                      <a:r>
                        <a:rPr lang="nl-BE" sz="1200" dirty="0" smtClean="0"/>
                        <a:t>/mc/</a:t>
                      </a:r>
                      <a:r>
                        <a:rPr lang="nl-BE" sz="1200" dirty="0" err="1" smtClean="0"/>
                        <a:t>mr</a:t>
                      </a:r>
                      <a:r>
                        <a:rPr lang="nl-BE" sz="1200" dirty="0" smtClean="0"/>
                        <a:t>/md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so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sz</a:t>
                      </a:r>
                      <a:r>
                        <a:rPr lang="nl-BE" sz="1200" dirty="0" smtClean="0"/>
                        <a:t>/</a:t>
                      </a:r>
                      <a:r>
                        <a:rPr lang="nl-BE" sz="1200" dirty="0" err="1" smtClean="0"/>
                        <a:t>ku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639209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Mozaïeklandschap</a:t>
                      </a:r>
                      <a:r>
                        <a:rPr lang="nl-BE" sz="1200" baseline="0" dirty="0" smtClean="0"/>
                        <a:t> type A: bestaat uit tenminste twee voor een natuurbeheerplan in aanmerking komende vegetaties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639209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Mozaïeklandschap type B: bestaat tenminste</a:t>
                      </a:r>
                      <a:r>
                        <a:rPr lang="nl-BE" sz="1200" baseline="0" dirty="0" smtClean="0"/>
                        <a:t> voor 40% uit de natuurstreefbeelden 2310, 2330, 4010, 7150, 4030, 6430, 7140 en </a:t>
                      </a:r>
                      <a:r>
                        <a:rPr lang="nl-BE" sz="1200" baseline="0" dirty="0" err="1" smtClean="0"/>
                        <a:t>rbbsg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639209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Mozaïeklandschap – type C: ten minste</a:t>
                      </a:r>
                      <a:r>
                        <a:rPr lang="nl-BE" sz="1200" baseline="0" dirty="0" smtClean="0"/>
                        <a:t> voor 40% bestaat uit natuurstreefbeelden 6120, 6210, 6230, 6410, 6510, </a:t>
                      </a:r>
                      <a:r>
                        <a:rPr lang="nl-BE" sz="1200" baseline="0" dirty="0" err="1" smtClean="0"/>
                        <a:t>rbbhc</a:t>
                      </a:r>
                      <a:r>
                        <a:rPr lang="nl-BE" sz="1200" baseline="0" dirty="0" smtClean="0"/>
                        <a:t> en </a:t>
                      </a:r>
                      <a:r>
                        <a:rPr lang="nl-BE" sz="1200" baseline="0" dirty="0" err="1" smtClean="0"/>
                        <a:t>rbbmc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  <a:tr h="273947"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Onbeheerde climaxvegetatie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1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Voorbeeld: privé eigenaar met 90ha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i="1" dirty="0"/>
              <a:t>Een private eigenaar bezit een gebied van 90 hectare bestaande uit een mozaïek van naaldhoutaanplantingen (55 ha), </a:t>
            </a:r>
            <a:r>
              <a:rPr lang="nl-BE" sz="2400" i="1" dirty="0" smtClean="0"/>
              <a:t>heide </a:t>
            </a:r>
            <a:r>
              <a:rPr lang="nl-BE" sz="2400" i="1" dirty="0"/>
              <a:t>(20 ha) en </a:t>
            </a:r>
            <a:r>
              <a:rPr lang="nl-BE" sz="2400" i="1" dirty="0" smtClean="0"/>
              <a:t>schrale </a:t>
            </a:r>
            <a:r>
              <a:rPr lang="nl-BE" sz="2400" i="1" dirty="0"/>
              <a:t>graslanden (15 ha</a:t>
            </a:r>
            <a:r>
              <a:rPr lang="nl-BE" sz="2400" i="1" dirty="0" smtClean="0"/>
              <a:t>). </a:t>
            </a:r>
            <a:endParaRPr lang="nl-BE" sz="2400" i="1" dirty="0"/>
          </a:p>
          <a:p>
            <a:endParaRPr lang="nl-BE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381" y="3210529"/>
            <a:ext cx="6120680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Voorbeeld: privé eigenaar met 90ha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 smtClean="0"/>
              <a:t>Keuze van de beheerder</a:t>
            </a:r>
          </a:p>
          <a:p>
            <a:r>
              <a:rPr lang="nl-NL" sz="2400" dirty="0" smtClean="0"/>
              <a:t>Type 1 NBP: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Type 2 NBP: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Type 3 NBP:</a:t>
            </a:r>
          </a:p>
          <a:p>
            <a:endParaRPr lang="nl-BE" sz="2400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86165"/>
              </p:ext>
            </p:extLst>
          </p:nvPr>
        </p:nvGraphicFramePr>
        <p:xfrm>
          <a:off x="467544" y="2468388"/>
          <a:ext cx="8409502" cy="420624"/>
        </p:xfrm>
        <a:graphic>
          <a:graphicData uri="http://schemas.openxmlformats.org/drawingml/2006/table">
            <a:tbl>
              <a:tblPr firstRow="1" bandRow="1"/>
              <a:tblGrid>
                <a:gridCol w="5108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0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dirty="0" err="1" smtClean="0">
                          <a:sym typeface="Wingdings" panose="05000000000000000000" pitchFamily="2" charset="2"/>
                        </a:rPr>
                        <a:t>Dunning</a:t>
                      </a: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 + verjonging naaldhout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nl-BE" sz="1800" dirty="0" smtClean="0">
                          <a:latin typeface="+mn-lt"/>
                        </a:rPr>
                        <a:t>€0 /ha /jaar (+houtopbrengst)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49755"/>
              </p:ext>
            </p:extLst>
          </p:nvPr>
        </p:nvGraphicFramePr>
        <p:xfrm>
          <a:off x="524118" y="3861048"/>
          <a:ext cx="8352928" cy="420624"/>
        </p:xfrm>
        <a:graphic>
          <a:graphicData uri="http://schemas.openxmlformats.org/drawingml/2006/table">
            <a:tbl>
              <a:tblPr firstRow="1" bandRow="1"/>
              <a:tblGrid>
                <a:gridCol w="5074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8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30 ha naaldhout  zure</a:t>
                      </a: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 eikenbossen 9120</a:t>
                      </a:r>
                      <a:endParaRPr lang="nl-NL" sz="1800" dirty="0" smtClean="0"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nl-BE" sz="1800" dirty="0" smtClean="0">
                          <a:latin typeface="+mn-lt"/>
                        </a:rPr>
                        <a:t>€63 /ha /jaar (+houtopbrengst)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85620"/>
              </p:ext>
            </p:extLst>
          </p:nvPr>
        </p:nvGraphicFramePr>
        <p:xfrm>
          <a:off x="467544" y="5085184"/>
          <a:ext cx="8409502" cy="1231392"/>
        </p:xfrm>
        <a:graphic>
          <a:graphicData uri="http://schemas.openxmlformats.org/drawingml/2006/table">
            <a:tbl>
              <a:tblPr firstRow="1" bandRow="1"/>
              <a:tblGrid>
                <a:gridCol w="5118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0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55 ha naaldhout  zure</a:t>
                      </a: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 eikenbossen 9120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20 ha heide  droge heide 4030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15 ha grasland  </a:t>
                      </a:r>
                      <a:r>
                        <a:rPr lang="nl-NL" sz="1800" baseline="0" dirty="0" err="1" smtClean="0">
                          <a:sym typeface="Wingdings" panose="05000000000000000000" pitchFamily="2" charset="2"/>
                        </a:rPr>
                        <a:t>heischraal</a:t>
                      </a: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 grasland 6230</a:t>
                      </a:r>
                      <a:endParaRPr lang="nl-NL" sz="1800" dirty="0" smtClean="0"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€63 /ha /jaar (+houtopbrengst)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€503</a:t>
                      </a:r>
                      <a:r>
                        <a:rPr lang="nl-BE" sz="180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/ha /jaar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nl-BE" sz="180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€1139 /ha /jaar</a:t>
                      </a:r>
                      <a:endParaRPr lang="nl-BE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56" y="1196752"/>
            <a:ext cx="2000790" cy="11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Aanvullend: bosomvorming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Forfaitair bedrag van €140/ha (+ jaarlijkse indexering)</a:t>
            </a:r>
          </a:p>
          <a:p>
            <a:r>
              <a:rPr lang="nl-BE" sz="2400" dirty="0" smtClean="0"/>
              <a:t>Voorwaarden</a:t>
            </a:r>
          </a:p>
          <a:p>
            <a:pPr lvl="1"/>
            <a:r>
              <a:rPr lang="nl-BE" sz="2000" dirty="0" smtClean="0"/>
              <a:t>Nu: homogeen bosbestand met max. 20% inheemse boomsoorten</a:t>
            </a:r>
          </a:p>
          <a:p>
            <a:pPr lvl="1"/>
            <a:r>
              <a:rPr lang="nl-BE" sz="2000" dirty="0" smtClean="0"/>
              <a:t>Omvorming naar </a:t>
            </a:r>
            <a:r>
              <a:rPr lang="nl-BE" sz="2000" dirty="0"/>
              <a:t>bosnatuurstreefbeeld (naar </a:t>
            </a:r>
            <a:r>
              <a:rPr lang="nl-BE" sz="2000" dirty="0" err="1"/>
              <a:t>ppms</a:t>
            </a:r>
            <a:r>
              <a:rPr lang="nl-BE" sz="2000" dirty="0"/>
              <a:t>/</a:t>
            </a:r>
            <a:r>
              <a:rPr lang="nl-BE" sz="2000" dirty="0" err="1"/>
              <a:t>ppmb</a:t>
            </a:r>
            <a:r>
              <a:rPr lang="nl-BE" sz="2000" dirty="0"/>
              <a:t>: </a:t>
            </a:r>
            <a:r>
              <a:rPr lang="nl-BE" sz="2000" dirty="0" smtClean="0"/>
              <a:t>min. </a:t>
            </a:r>
            <a:r>
              <a:rPr lang="nl-BE" sz="2000" dirty="0"/>
              <a:t>60 jaar oud</a:t>
            </a:r>
            <a:r>
              <a:rPr lang="nl-BE" sz="2000" dirty="0" smtClean="0"/>
              <a:t>)</a:t>
            </a:r>
          </a:p>
          <a:p>
            <a:pPr lvl="1"/>
            <a:r>
              <a:rPr lang="nl-BE" sz="2000" dirty="0" smtClean="0"/>
              <a:t>Terrein niet verworven met overheidsmiddelen</a:t>
            </a:r>
          </a:p>
          <a:p>
            <a:pPr lvl="1"/>
            <a:r>
              <a:rPr lang="nl-BE" sz="2000" dirty="0" smtClean="0"/>
              <a:t>Omvorming start binnen de 2 jaar</a:t>
            </a:r>
            <a:endParaRPr lang="nl-BE" sz="2000" dirty="0"/>
          </a:p>
          <a:p>
            <a:r>
              <a:rPr lang="nl-BE" sz="2400" dirty="0" smtClean="0"/>
              <a:t>Wordt toegekend voor 6 jaar</a:t>
            </a:r>
            <a:r>
              <a:rPr lang="nl-BE" sz="2400" dirty="0"/>
              <a:t>;</a:t>
            </a:r>
            <a:r>
              <a:rPr lang="nl-BE" sz="2400" dirty="0" smtClean="0"/>
              <a:t> jaarlijks uitbetaald. Verleend voor max. 12 jaar.</a:t>
            </a:r>
          </a:p>
          <a:p>
            <a:r>
              <a:rPr lang="nl-BE" sz="2400" dirty="0" smtClean="0"/>
              <a:t>Voor wie? </a:t>
            </a:r>
            <a:r>
              <a:rPr lang="nl-BE" sz="2400" dirty="0"/>
              <a:t>natuurlijke personen, privaatrechtelijke </a:t>
            </a:r>
            <a:r>
              <a:rPr lang="nl-BE" sz="2400" dirty="0" smtClean="0"/>
              <a:t>rechtspersonen; met type 2/3/4 NBP; 1x per terrein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1185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verde_natuurmanagement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99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solidFill>
          <a:schemeClr val="accent3"/>
        </a:solidFill>
        <a:ln w="25400">
          <a:noFill/>
        </a:ln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verde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99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chemeClr val="accent3">
            <a:lumMod val="40000"/>
            <a:lumOff val="60000"/>
          </a:schemeClr>
        </a:solidFill>
        <a:ln w="28575">
          <a:solidFill>
            <a:srgbClr val="92D050"/>
          </a:solidFill>
        </a:ln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nverde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99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chemeClr val="accent3"/>
        </a:solidFill>
        <a:ln w="25400">
          <a:noFill/>
        </a:ln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1C9605AE59741A55C68B927981E21" ma:contentTypeVersion="0" ma:contentTypeDescription="Een nieuw document maken." ma:contentTypeScope="" ma:versionID="08fe74cd32629fd0be7dd5a595fc4b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2a4d8250a152c226a48565ea1edbc3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FCB098-3501-4CA0-87D7-12DF5183D563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298794-1B00-4E1A-B85C-164683661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BA9E4C-877B-4DE5-9E7C-E21A315F56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Inverde_natuurmanagement</Template>
  <TotalTime>5094</TotalTime>
  <Words>2878</Words>
  <Application>Microsoft Office PowerPoint</Application>
  <PresentationFormat>Diavoorstelling (4:3)</PresentationFormat>
  <Paragraphs>678</Paragraphs>
  <Slides>36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36</vt:i4>
      </vt:variant>
    </vt:vector>
  </HeadingPairs>
  <TitlesOfParts>
    <vt:vector size="39" baseType="lpstr">
      <vt:lpstr>Inverde_natuurmanagement</vt:lpstr>
      <vt:lpstr>1_inverde</vt:lpstr>
      <vt:lpstr>2_inverde</vt:lpstr>
      <vt:lpstr>Subsidies bij natuurbeheerplan</vt:lpstr>
      <vt:lpstr>Subsidies bij natuurbeheerplan</vt:lpstr>
      <vt:lpstr>Subsidies bij natuurbeheerplan</vt:lpstr>
      <vt:lpstr>Jaarlijks terugkerende subsidies  bij natuurbeheerplan</vt:lpstr>
      <vt:lpstr>1. Basissubsidie</vt:lpstr>
      <vt:lpstr>1. Basissubsidie</vt:lpstr>
      <vt:lpstr>Voorbeeld: privé eigenaar met 90ha</vt:lpstr>
      <vt:lpstr>Voorbeeld: privé eigenaar met 90ha</vt:lpstr>
      <vt:lpstr>2. Aanvullend: bosomvorming</vt:lpstr>
      <vt:lpstr>Inheemse soorten</vt:lpstr>
      <vt:lpstr>3. Aanvullend: behoud en verbetering van soorten</vt:lpstr>
      <vt:lpstr>3. Aanvullend: behoud en verbetering van soorten</vt:lpstr>
      <vt:lpstr>3. Aanvullend: behoud en verbetering van soorten</vt:lpstr>
      <vt:lpstr>3. Aanvullend: behoud en verbetering van soorten</vt:lpstr>
      <vt:lpstr>4. Aanvullend: opvolging van resultaatindicatoren</vt:lpstr>
      <vt:lpstr>Code goede praktijk monitoring</vt:lpstr>
      <vt:lpstr>5. Aanvullend: onbeheerde climaxvegetaties</vt:lpstr>
      <vt:lpstr>6. Terreinen toegankelijk maken en houden</vt:lpstr>
      <vt:lpstr>Voorbeeld: privé eigenaar met 90ha</vt:lpstr>
      <vt:lpstr>7. Werking van onthaalpoorten</vt:lpstr>
      <vt:lpstr>Eenmalige subsidies  bij natuurbeheerplan</vt:lpstr>
      <vt:lpstr>A. Opmaak van natuurbeheerplan</vt:lpstr>
      <vt:lpstr>Voorbeeld: privé eigenaar met 90ha</vt:lpstr>
      <vt:lpstr>B. Projectsubsidies natuur</vt:lpstr>
      <vt:lpstr>C. Restfinanciering LIFE-programma</vt:lpstr>
      <vt:lpstr>D. Aankoopsubsidie: grond als natuurreservaat</vt:lpstr>
      <vt:lpstr>E. Aankoopsubsidie: grond voor bebossing</vt:lpstr>
      <vt:lpstr>F. Projectsubsidies openstelling</vt:lpstr>
      <vt:lpstr>G. Subsidies (her)bebossing</vt:lpstr>
      <vt:lpstr>G. Subsidies (her)bebossing</vt:lpstr>
      <vt:lpstr>Fiscale maatregelen</vt:lpstr>
      <vt:lpstr>PowerPoint-presentatie</vt:lpstr>
      <vt:lpstr>Rekenblad &amp; handleiding</vt:lpstr>
      <vt:lpstr>Rekenblad &amp; handleiding</vt:lpstr>
      <vt:lpstr>Jaarlijks terugkerende subsidies  bij natuurbeheerplan</vt:lpstr>
      <vt:lpstr>Vragen?</vt:lpstr>
    </vt:vector>
  </TitlesOfParts>
  <Company>Vlaamse 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Subsidiecalculator</dc:title>
  <dc:creator>Sarah Rousseaux</dc:creator>
  <cp:lastModifiedBy>Sarah Rousseaux</cp:lastModifiedBy>
  <cp:revision>198</cp:revision>
  <cp:lastPrinted>2016-02-16T16:56:44Z</cp:lastPrinted>
  <dcterms:created xsi:type="dcterms:W3CDTF">2018-03-01T13:26:04Z</dcterms:created>
  <dcterms:modified xsi:type="dcterms:W3CDTF">2018-04-17T07:35:45Z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0x0101005261C9605AE59741A55C68B927981E21</vt:lpwstr>
  </property>
</Properties>
</file>