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69" r:id="rId3"/>
    <p:sldId id="370" r:id="rId4"/>
    <p:sldId id="373" r:id="rId5"/>
    <p:sldId id="371" r:id="rId6"/>
    <p:sldId id="625" r:id="rId7"/>
    <p:sldId id="289" r:id="rId8"/>
    <p:sldId id="336" r:id="rId9"/>
    <p:sldId id="474" r:id="rId10"/>
    <p:sldId id="422" r:id="rId11"/>
    <p:sldId id="475" r:id="rId12"/>
    <p:sldId id="591" r:id="rId13"/>
    <p:sldId id="592" r:id="rId14"/>
    <p:sldId id="383" r:id="rId15"/>
    <p:sldId id="619" r:id="rId16"/>
    <p:sldId id="620" r:id="rId17"/>
    <p:sldId id="639" r:id="rId18"/>
    <p:sldId id="622" r:id="rId19"/>
    <p:sldId id="381" r:id="rId20"/>
    <p:sldId id="478" r:id="rId21"/>
    <p:sldId id="609" r:id="rId22"/>
    <p:sldId id="489" r:id="rId23"/>
    <p:sldId id="389" r:id="rId24"/>
    <p:sldId id="390" r:id="rId25"/>
    <p:sldId id="648" r:id="rId26"/>
    <p:sldId id="380" r:id="rId27"/>
    <p:sldId id="375" r:id="rId28"/>
    <p:sldId id="623" r:id="rId29"/>
    <p:sldId id="611" r:id="rId30"/>
    <p:sldId id="612" r:id="rId31"/>
    <p:sldId id="624" r:id="rId32"/>
    <p:sldId id="613" r:id="rId33"/>
    <p:sldId id="621" r:id="rId34"/>
    <p:sldId id="614" r:id="rId35"/>
    <p:sldId id="615" r:id="rId36"/>
    <p:sldId id="616" r:id="rId37"/>
    <p:sldId id="617" r:id="rId38"/>
    <p:sldId id="618" r:id="rId39"/>
    <p:sldId id="626" r:id="rId40"/>
    <p:sldId id="627" r:id="rId41"/>
    <p:sldId id="597" r:id="rId42"/>
  </p:sldIdLst>
  <p:sldSz cx="9144000" cy="6858000" type="screen4x3"/>
  <p:notesSz cx="7099300" cy="102346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99"/>
    <a:srgbClr val="FFFF66"/>
    <a:srgbClr val="6699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75691" autoAdjust="0"/>
  </p:normalViewPr>
  <p:slideViewPr>
    <p:cSldViewPr>
      <p:cViewPr varScale="1">
        <p:scale>
          <a:sx n="69" d="100"/>
          <a:sy n="69" d="100"/>
        </p:scale>
        <p:origin x="-2010" y="-96"/>
      </p:cViewPr>
      <p:guideLst>
        <p:guide orient="horz" pos="2160"/>
        <p:guide pos="2880"/>
      </p:guideLst>
    </p:cSldViewPr>
  </p:slideViewPr>
  <p:outlineViewPr>
    <p:cViewPr>
      <p:scale>
        <a:sx n="33" d="100"/>
        <a:sy n="33" d="100"/>
      </p:scale>
      <p:origin x="0" y="-10627"/>
    </p:cViewPr>
  </p:outlineViewPr>
  <p:notesTextViewPr>
    <p:cViewPr>
      <p:scale>
        <a:sx n="1" d="1"/>
        <a:sy n="1" d="1"/>
      </p:scale>
      <p:origin x="0" y="0"/>
    </p:cViewPr>
  </p:notesTextViewPr>
  <p:sorterViewPr>
    <p:cViewPr>
      <p:scale>
        <a:sx n="100" d="100"/>
        <a:sy n="100" d="100"/>
      </p:scale>
      <p:origin x="0" y="47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559E6-5A4B-48C2-BCCE-9BE2A816FF71}" type="doc">
      <dgm:prSet loTypeId="urn:microsoft.com/office/officeart/2005/8/layout/chart3" loCatId="cycle" qsTypeId="urn:microsoft.com/office/officeart/2005/8/quickstyle/simple1" qsCatId="simple" csTypeId="urn:microsoft.com/office/officeart/2005/8/colors/accent1_2" csCatId="accent1" phldr="1"/>
      <dgm:spPr/>
    </dgm:pt>
    <dgm:pt modelId="{2AE91449-E7AB-478B-81CA-2D830487804C}">
      <dgm:prSet phldrT="[Tekst]"/>
      <dgm:spPr>
        <a:noFill/>
        <a:ln w="12700">
          <a:solidFill>
            <a:schemeClr val="tx1"/>
          </a:solidFill>
        </a:ln>
      </dgm:spPr>
      <dgm:t>
        <a:bodyPr/>
        <a:lstStyle/>
        <a:p>
          <a:pPr algn="ctr"/>
          <a:r>
            <a:rPr lang="nl-BE" dirty="0">
              <a:solidFill>
                <a:schemeClr val="tx1"/>
              </a:solidFill>
            </a:rPr>
            <a:t>Profit</a:t>
          </a:r>
        </a:p>
      </dgm:t>
    </dgm:pt>
    <dgm:pt modelId="{DC693249-8E0D-4E7B-B6B4-156A97F205C0}" type="parTrans" cxnId="{23589BE6-FCE8-425A-A16C-AAE986820DF3}">
      <dgm:prSet/>
      <dgm:spPr/>
      <dgm:t>
        <a:bodyPr/>
        <a:lstStyle/>
        <a:p>
          <a:pPr algn="ctr"/>
          <a:endParaRPr lang="nl-BE"/>
        </a:p>
      </dgm:t>
    </dgm:pt>
    <dgm:pt modelId="{0279519E-C5C0-4EC9-A54D-E5DB42F9A37D}" type="sibTrans" cxnId="{23589BE6-FCE8-425A-A16C-AAE986820DF3}">
      <dgm:prSet/>
      <dgm:spPr/>
      <dgm:t>
        <a:bodyPr/>
        <a:lstStyle/>
        <a:p>
          <a:pPr algn="ctr"/>
          <a:endParaRPr lang="nl-BE"/>
        </a:p>
      </dgm:t>
    </dgm:pt>
    <dgm:pt modelId="{11B9B2B8-DB96-4133-B0C0-1A6B8ADFC2AC}">
      <dgm:prSet phldrT="[Tekst]"/>
      <dgm:spPr>
        <a:noFill/>
        <a:ln w="12700">
          <a:solidFill>
            <a:schemeClr val="tx1"/>
          </a:solidFill>
        </a:ln>
      </dgm:spPr>
      <dgm:t>
        <a:bodyPr/>
        <a:lstStyle/>
        <a:p>
          <a:pPr algn="ctr"/>
          <a:r>
            <a:rPr lang="nl-BE" dirty="0" err="1">
              <a:solidFill>
                <a:schemeClr val="tx1"/>
              </a:solidFill>
            </a:rPr>
            <a:t>Planet</a:t>
          </a:r>
          <a:endParaRPr lang="nl-BE" dirty="0">
            <a:solidFill>
              <a:schemeClr val="tx1"/>
            </a:solidFill>
          </a:endParaRPr>
        </a:p>
      </dgm:t>
    </dgm:pt>
    <dgm:pt modelId="{B184821C-DD07-4D7A-9F95-6DC434D1ED0C}" type="parTrans" cxnId="{100555EF-5A78-4E97-AA45-548026C8DD62}">
      <dgm:prSet/>
      <dgm:spPr/>
      <dgm:t>
        <a:bodyPr/>
        <a:lstStyle/>
        <a:p>
          <a:pPr algn="ctr"/>
          <a:endParaRPr lang="nl-BE"/>
        </a:p>
      </dgm:t>
    </dgm:pt>
    <dgm:pt modelId="{3023C145-E73B-4D81-8E04-31AD13D617F1}" type="sibTrans" cxnId="{100555EF-5A78-4E97-AA45-548026C8DD62}">
      <dgm:prSet/>
      <dgm:spPr/>
      <dgm:t>
        <a:bodyPr/>
        <a:lstStyle/>
        <a:p>
          <a:pPr algn="ctr"/>
          <a:endParaRPr lang="nl-BE"/>
        </a:p>
      </dgm:t>
    </dgm:pt>
    <dgm:pt modelId="{46EF2791-7E17-4B43-8084-881BCD13C04D}">
      <dgm:prSet phldrT="[Tekst]"/>
      <dgm:spPr>
        <a:noFill/>
        <a:ln w="12700">
          <a:solidFill>
            <a:schemeClr val="tx1"/>
          </a:solidFill>
        </a:ln>
      </dgm:spPr>
      <dgm:t>
        <a:bodyPr/>
        <a:lstStyle/>
        <a:p>
          <a:pPr algn="ctr"/>
          <a:r>
            <a:rPr lang="nl-BE" dirty="0">
              <a:solidFill>
                <a:schemeClr val="tx1"/>
              </a:solidFill>
            </a:rPr>
            <a:t>People</a:t>
          </a:r>
        </a:p>
      </dgm:t>
    </dgm:pt>
    <dgm:pt modelId="{5F0DD1E1-AF0B-43B0-A0AB-78CB2A4FDDF6}" type="parTrans" cxnId="{DE5BD871-360D-471F-8AF0-C8F9A19D035F}">
      <dgm:prSet/>
      <dgm:spPr/>
      <dgm:t>
        <a:bodyPr/>
        <a:lstStyle/>
        <a:p>
          <a:pPr algn="ctr"/>
          <a:endParaRPr lang="nl-BE"/>
        </a:p>
      </dgm:t>
    </dgm:pt>
    <dgm:pt modelId="{A3AF7C31-4071-4434-9527-B31A88FDD547}" type="sibTrans" cxnId="{DE5BD871-360D-471F-8AF0-C8F9A19D035F}">
      <dgm:prSet/>
      <dgm:spPr/>
      <dgm:t>
        <a:bodyPr/>
        <a:lstStyle/>
        <a:p>
          <a:pPr algn="ctr"/>
          <a:endParaRPr lang="nl-BE"/>
        </a:p>
      </dgm:t>
    </dgm:pt>
    <dgm:pt modelId="{395922F7-A8E1-4279-B491-94A32005B3B9}" type="pres">
      <dgm:prSet presAssocID="{0F6559E6-5A4B-48C2-BCCE-9BE2A816FF71}" presName="compositeShape" presStyleCnt="0">
        <dgm:presLayoutVars>
          <dgm:chMax val="7"/>
          <dgm:dir/>
          <dgm:resizeHandles val="exact"/>
        </dgm:presLayoutVars>
      </dgm:prSet>
      <dgm:spPr/>
    </dgm:pt>
    <dgm:pt modelId="{EB5E8CF3-802E-4755-8528-2ADA36CE330D}" type="pres">
      <dgm:prSet presAssocID="{0F6559E6-5A4B-48C2-BCCE-9BE2A816FF71}" presName="wedge1" presStyleLbl="node1" presStyleIdx="0" presStyleCnt="3" custLinFactNeighborX="-3767" custLinFactNeighborY="2787"/>
      <dgm:spPr/>
      <dgm:t>
        <a:bodyPr/>
        <a:lstStyle/>
        <a:p>
          <a:endParaRPr lang="nl-BE"/>
        </a:p>
      </dgm:t>
    </dgm:pt>
    <dgm:pt modelId="{58DBCA3B-42B5-4498-A0B0-CE3EFE658705}" type="pres">
      <dgm:prSet presAssocID="{0F6559E6-5A4B-48C2-BCCE-9BE2A816FF71}" presName="wedge1Tx" presStyleLbl="node1" presStyleIdx="0" presStyleCnt="3">
        <dgm:presLayoutVars>
          <dgm:chMax val="0"/>
          <dgm:chPref val="0"/>
          <dgm:bulletEnabled val="1"/>
        </dgm:presLayoutVars>
      </dgm:prSet>
      <dgm:spPr/>
      <dgm:t>
        <a:bodyPr/>
        <a:lstStyle/>
        <a:p>
          <a:endParaRPr lang="nl-BE"/>
        </a:p>
      </dgm:t>
    </dgm:pt>
    <dgm:pt modelId="{07885ABD-5BE4-425A-94A6-117DB7E1749D}" type="pres">
      <dgm:prSet presAssocID="{0F6559E6-5A4B-48C2-BCCE-9BE2A816FF71}" presName="wedge2" presStyleLbl="node1" presStyleIdx="1" presStyleCnt="3" custLinFactNeighborX="572" custLinFactNeighborY="1223"/>
      <dgm:spPr/>
      <dgm:t>
        <a:bodyPr/>
        <a:lstStyle/>
        <a:p>
          <a:endParaRPr lang="nl-BE"/>
        </a:p>
      </dgm:t>
    </dgm:pt>
    <dgm:pt modelId="{C1D4D5F2-D2D6-4B8D-97D2-684E4A74C921}" type="pres">
      <dgm:prSet presAssocID="{0F6559E6-5A4B-48C2-BCCE-9BE2A816FF71}" presName="wedge2Tx" presStyleLbl="node1" presStyleIdx="1" presStyleCnt="3">
        <dgm:presLayoutVars>
          <dgm:chMax val="0"/>
          <dgm:chPref val="0"/>
          <dgm:bulletEnabled val="1"/>
        </dgm:presLayoutVars>
      </dgm:prSet>
      <dgm:spPr/>
      <dgm:t>
        <a:bodyPr/>
        <a:lstStyle/>
        <a:p>
          <a:endParaRPr lang="nl-BE"/>
        </a:p>
      </dgm:t>
    </dgm:pt>
    <dgm:pt modelId="{BD65FCC2-7155-4480-A955-16C103378DB7}" type="pres">
      <dgm:prSet presAssocID="{0F6559E6-5A4B-48C2-BCCE-9BE2A816FF71}" presName="wedge3" presStyleLbl="node1" presStyleIdx="2" presStyleCnt="3" custLinFactNeighborX="169" custLinFactNeighborY="-189"/>
      <dgm:spPr/>
      <dgm:t>
        <a:bodyPr/>
        <a:lstStyle/>
        <a:p>
          <a:endParaRPr lang="nl-BE"/>
        </a:p>
      </dgm:t>
    </dgm:pt>
    <dgm:pt modelId="{F8479CEC-71B7-4426-A9FD-912CC48B253D}" type="pres">
      <dgm:prSet presAssocID="{0F6559E6-5A4B-48C2-BCCE-9BE2A816FF71}" presName="wedge3Tx" presStyleLbl="node1" presStyleIdx="2" presStyleCnt="3">
        <dgm:presLayoutVars>
          <dgm:chMax val="0"/>
          <dgm:chPref val="0"/>
          <dgm:bulletEnabled val="1"/>
        </dgm:presLayoutVars>
      </dgm:prSet>
      <dgm:spPr/>
      <dgm:t>
        <a:bodyPr/>
        <a:lstStyle/>
        <a:p>
          <a:endParaRPr lang="nl-BE"/>
        </a:p>
      </dgm:t>
    </dgm:pt>
  </dgm:ptLst>
  <dgm:cxnLst>
    <dgm:cxn modelId="{559413CF-26E4-47AE-AA94-1C72EEC80651}" type="presOf" srcId="{11B9B2B8-DB96-4133-B0C0-1A6B8ADFC2AC}" destId="{C1D4D5F2-D2D6-4B8D-97D2-684E4A74C921}" srcOrd="1" destOrd="0" presId="urn:microsoft.com/office/officeart/2005/8/layout/chart3"/>
    <dgm:cxn modelId="{AE27893D-1881-433A-BE8E-395A23D41618}" type="presOf" srcId="{0F6559E6-5A4B-48C2-BCCE-9BE2A816FF71}" destId="{395922F7-A8E1-4279-B491-94A32005B3B9}" srcOrd="0" destOrd="0" presId="urn:microsoft.com/office/officeart/2005/8/layout/chart3"/>
    <dgm:cxn modelId="{9BDB5D2A-F2F6-44F7-BB95-EFBBEF186896}" type="presOf" srcId="{46EF2791-7E17-4B43-8084-881BCD13C04D}" destId="{BD65FCC2-7155-4480-A955-16C103378DB7}" srcOrd="0" destOrd="0" presId="urn:microsoft.com/office/officeart/2005/8/layout/chart3"/>
    <dgm:cxn modelId="{DE5BD871-360D-471F-8AF0-C8F9A19D035F}" srcId="{0F6559E6-5A4B-48C2-BCCE-9BE2A816FF71}" destId="{46EF2791-7E17-4B43-8084-881BCD13C04D}" srcOrd="2" destOrd="0" parTransId="{5F0DD1E1-AF0B-43B0-A0AB-78CB2A4FDDF6}" sibTransId="{A3AF7C31-4071-4434-9527-B31A88FDD547}"/>
    <dgm:cxn modelId="{23589BE6-FCE8-425A-A16C-AAE986820DF3}" srcId="{0F6559E6-5A4B-48C2-BCCE-9BE2A816FF71}" destId="{2AE91449-E7AB-478B-81CA-2D830487804C}" srcOrd="0" destOrd="0" parTransId="{DC693249-8E0D-4E7B-B6B4-156A97F205C0}" sibTransId="{0279519E-C5C0-4EC9-A54D-E5DB42F9A37D}"/>
    <dgm:cxn modelId="{87FA636D-428E-4FFF-9537-837F7DF69D97}" type="presOf" srcId="{11B9B2B8-DB96-4133-B0C0-1A6B8ADFC2AC}" destId="{07885ABD-5BE4-425A-94A6-117DB7E1749D}" srcOrd="0" destOrd="0" presId="urn:microsoft.com/office/officeart/2005/8/layout/chart3"/>
    <dgm:cxn modelId="{03C331A4-2561-4475-AC4E-8A1B4C89B866}" type="presOf" srcId="{2AE91449-E7AB-478B-81CA-2D830487804C}" destId="{58DBCA3B-42B5-4498-A0B0-CE3EFE658705}" srcOrd="1" destOrd="0" presId="urn:microsoft.com/office/officeart/2005/8/layout/chart3"/>
    <dgm:cxn modelId="{F8129B2F-7DE5-442F-BD84-97104A17D0FC}" type="presOf" srcId="{46EF2791-7E17-4B43-8084-881BCD13C04D}" destId="{F8479CEC-71B7-4426-A9FD-912CC48B253D}" srcOrd="1" destOrd="0" presId="urn:microsoft.com/office/officeart/2005/8/layout/chart3"/>
    <dgm:cxn modelId="{875E8A62-DDF2-4386-8F4A-764F52034571}" type="presOf" srcId="{2AE91449-E7AB-478B-81CA-2D830487804C}" destId="{EB5E8CF3-802E-4755-8528-2ADA36CE330D}" srcOrd="0" destOrd="0" presId="urn:microsoft.com/office/officeart/2005/8/layout/chart3"/>
    <dgm:cxn modelId="{100555EF-5A78-4E97-AA45-548026C8DD62}" srcId="{0F6559E6-5A4B-48C2-BCCE-9BE2A816FF71}" destId="{11B9B2B8-DB96-4133-B0C0-1A6B8ADFC2AC}" srcOrd="1" destOrd="0" parTransId="{B184821C-DD07-4D7A-9F95-6DC434D1ED0C}" sibTransId="{3023C145-E73B-4D81-8E04-31AD13D617F1}"/>
    <dgm:cxn modelId="{21958791-6FD6-4BA4-99CB-B4ADE31EA9E7}" type="presParOf" srcId="{395922F7-A8E1-4279-B491-94A32005B3B9}" destId="{EB5E8CF3-802E-4755-8528-2ADA36CE330D}" srcOrd="0" destOrd="0" presId="urn:microsoft.com/office/officeart/2005/8/layout/chart3"/>
    <dgm:cxn modelId="{57506412-A171-4E13-9A06-1D23C54B7476}" type="presParOf" srcId="{395922F7-A8E1-4279-B491-94A32005B3B9}" destId="{58DBCA3B-42B5-4498-A0B0-CE3EFE658705}" srcOrd="1" destOrd="0" presId="urn:microsoft.com/office/officeart/2005/8/layout/chart3"/>
    <dgm:cxn modelId="{8BBBC8BB-029E-4765-9703-5DD7F2DB693B}" type="presParOf" srcId="{395922F7-A8E1-4279-B491-94A32005B3B9}" destId="{07885ABD-5BE4-425A-94A6-117DB7E1749D}" srcOrd="2" destOrd="0" presId="urn:microsoft.com/office/officeart/2005/8/layout/chart3"/>
    <dgm:cxn modelId="{D0D0FD96-AA2E-42D0-9865-25086772CA5F}" type="presParOf" srcId="{395922F7-A8E1-4279-B491-94A32005B3B9}" destId="{C1D4D5F2-D2D6-4B8D-97D2-684E4A74C921}" srcOrd="3" destOrd="0" presId="urn:microsoft.com/office/officeart/2005/8/layout/chart3"/>
    <dgm:cxn modelId="{7FBB9BF3-C968-4B86-8603-0752288D7885}" type="presParOf" srcId="{395922F7-A8E1-4279-B491-94A32005B3B9}" destId="{BD65FCC2-7155-4480-A955-16C103378DB7}" srcOrd="4" destOrd="0" presId="urn:microsoft.com/office/officeart/2005/8/layout/chart3"/>
    <dgm:cxn modelId="{E43FEFEB-07E7-4379-9981-837DE151CFC3}" type="presParOf" srcId="{395922F7-A8E1-4279-B491-94A32005B3B9}" destId="{F8479CEC-71B7-4426-A9FD-912CC48B253D}" srcOrd="5" destOrd="0" presId="urn:microsoft.com/office/officeart/2005/8/layout/chart3"/>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E8CF3-802E-4755-8528-2ADA36CE330D}">
      <dsp:nvSpPr>
        <dsp:cNvPr id="0" name=""/>
        <dsp:cNvSpPr/>
      </dsp:nvSpPr>
      <dsp:spPr>
        <a:xfrm>
          <a:off x="249111" y="102335"/>
          <a:ext cx="945566" cy="945566"/>
        </a:xfrm>
        <a:prstGeom prst="pie">
          <a:avLst>
            <a:gd name="adj1" fmla="val 16200000"/>
            <a:gd name="adj2" fmla="val 1800000"/>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nl-BE" sz="700" kern="1200" dirty="0">
              <a:solidFill>
                <a:schemeClr val="tx1"/>
              </a:solidFill>
            </a:rPr>
            <a:t>Profit</a:t>
          </a:r>
        </a:p>
      </dsp:txBody>
      <dsp:txXfrm>
        <a:off x="763207" y="276815"/>
        <a:ext cx="320817" cy="315188"/>
      </dsp:txXfrm>
    </dsp:sp>
    <dsp:sp modelId="{07885ABD-5BE4-425A-94A6-117DB7E1749D}">
      <dsp:nvSpPr>
        <dsp:cNvPr id="0" name=""/>
        <dsp:cNvSpPr/>
      </dsp:nvSpPr>
      <dsp:spPr>
        <a:xfrm>
          <a:off x="241398" y="115689"/>
          <a:ext cx="945566" cy="945566"/>
        </a:xfrm>
        <a:prstGeom prst="pie">
          <a:avLst>
            <a:gd name="adj1" fmla="val 1800000"/>
            <a:gd name="adj2" fmla="val 9000000"/>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nl-BE" sz="700" kern="1200" dirty="0" err="1">
              <a:solidFill>
                <a:schemeClr val="tx1"/>
              </a:solidFill>
            </a:rPr>
            <a:t>Planet</a:t>
          </a:r>
          <a:endParaRPr lang="nl-BE" sz="700" kern="1200" dirty="0">
            <a:solidFill>
              <a:schemeClr val="tx1"/>
            </a:solidFill>
          </a:endParaRPr>
        </a:p>
      </dsp:txBody>
      <dsp:txXfrm>
        <a:off x="500303" y="712296"/>
        <a:ext cx="427756" cy="292675"/>
      </dsp:txXfrm>
    </dsp:sp>
    <dsp:sp modelId="{BD65FCC2-7155-4480-A955-16C103378DB7}">
      <dsp:nvSpPr>
        <dsp:cNvPr id="0" name=""/>
        <dsp:cNvSpPr/>
      </dsp:nvSpPr>
      <dsp:spPr>
        <a:xfrm>
          <a:off x="237587" y="102337"/>
          <a:ext cx="945566" cy="945566"/>
        </a:xfrm>
        <a:prstGeom prst="pie">
          <a:avLst>
            <a:gd name="adj1" fmla="val 9000000"/>
            <a:gd name="adj2" fmla="val 16200000"/>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nl-BE" sz="700" kern="1200" dirty="0">
              <a:solidFill>
                <a:schemeClr val="tx1"/>
              </a:solidFill>
            </a:rPr>
            <a:t>People</a:t>
          </a:r>
        </a:p>
      </dsp:txBody>
      <dsp:txXfrm>
        <a:off x="338898" y="288073"/>
        <a:ext cx="320817" cy="31518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D6B5BF57-B16C-49A4-8199-534A3551FEE5}" type="datetimeFigureOut">
              <a:rPr lang="nl-BE" smtClean="0"/>
              <a:t>17/04/2018</a:t>
            </a:fld>
            <a:endParaRPr lang="nl-BE"/>
          </a:p>
        </p:txBody>
      </p:sp>
      <p:sp>
        <p:nvSpPr>
          <p:cNvPr id="4" name="Tijdelijke aanduiding voor voettekst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3418975B-9C4B-45B6-B703-9E211D260D67}" type="slidenum">
              <a:rPr lang="nl-BE" smtClean="0"/>
              <a:t>‹nr.›</a:t>
            </a:fld>
            <a:endParaRPr lang="nl-BE"/>
          </a:p>
        </p:txBody>
      </p:sp>
    </p:spTree>
    <p:extLst>
      <p:ext uri="{BB962C8B-B14F-4D97-AF65-F5344CB8AC3E}">
        <p14:creationId xmlns:p14="http://schemas.microsoft.com/office/powerpoint/2010/main" val="389175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3076363" cy="511731"/>
          </a:xfrm>
          <a:prstGeom prst="rect">
            <a:avLst/>
          </a:prstGeom>
        </p:spPr>
        <p:txBody>
          <a:bodyPr vert="horz" lIns="99036" tIns="49518" rIns="99036" bIns="49518" rtlCol="0"/>
          <a:lstStyle>
            <a:lvl1pPr algn="l">
              <a:defRPr sz="1300"/>
            </a:lvl1pPr>
          </a:lstStyle>
          <a:p>
            <a:endParaRPr lang="nl-BE"/>
          </a:p>
        </p:txBody>
      </p:sp>
      <p:sp>
        <p:nvSpPr>
          <p:cNvPr id="3" name="Tijdelijke aanduiding voor datum 2"/>
          <p:cNvSpPr>
            <a:spLocks noGrp="1"/>
          </p:cNvSpPr>
          <p:nvPr>
            <p:ph type="dt" idx="1"/>
          </p:nvPr>
        </p:nvSpPr>
        <p:spPr>
          <a:xfrm>
            <a:off x="4021295" y="1"/>
            <a:ext cx="3076363" cy="511731"/>
          </a:xfrm>
          <a:prstGeom prst="rect">
            <a:avLst/>
          </a:prstGeom>
        </p:spPr>
        <p:txBody>
          <a:bodyPr vert="horz" lIns="99036" tIns="49518" rIns="99036" bIns="49518" rtlCol="0"/>
          <a:lstStyle>
            <a:lvl1pPr algn="r">
              <a:defRPr sz="1300"/>
            </a:lvl1pPr>
          </a:lstStyle>
          <a:p>
            <a:fld id="{278B4470-B695-4AF8-ABD4-A0C96CB84729}" type="datetimeFigureOut">
              <a:rPr lang="nl-BE" smtClean="0"/>
              <a:t>17/04/2018</a:t>
            </a:fld>
            <a:endParaRPr lang="nl-BE"/>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6" tIns="49518" rIns="99036" bIns="49518" rtlCol="0" anchor="ctr"/>
          <a:lstStyle/>
          <a:p>
            <a:endParaRPr lang="nl-BE"/>
          </a:p>
        </p:txBody>
      </p:sp>
      <p:sp>
        <p:nvSpPr>
          <p:cNvPr id="5" name="Tijdelijke aanduiding voor notities 4"/>
          <p:cNvSpPr>
            <a:spLocks noGrp="1"/>
          </p:cNvSpPr>
          <p:nvPr>
            <p:ph type="body" sz="quarter" idx="3"/>
          </p:nvPr>
        </p:nvSpPr>
        <p:spPr>
          <a:xfrm>
            <a:off x="709930" y="4861442"/>
            <a:ext cx="5679440" cy="4605576"/>
          </a:xfrm>
          <a:prstGeom prst="rect">
            <a:avLst/>
          </a:prstGeom>
        </p:spPr>
        <p:txBody>
          <a:bodyPr vert="horz" lIns="99036" tIns="49518" rIns="99036" bIns="49518"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721106"/>
            <a:ext cx="3076363" cy="511731"/>
          </a:xfrm>
          <a:prstGeom prst="rect">
            <a:avLst/>
          </a:prstGeom>
        </p:spPr>
        <p:txBody>
          <a:bodyPr vert="horz" lIns="99036" tIns="49518" rIns="99036" bIns="49518"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4021295" y="9721106"/>
            <a:ext cx="3076363" cy="511731"/>
          </a:xfrm>
          <a:prstGeom prst="rect">
            <a:avLst/>
          </a:prstGeom>
        </p:spPr>
        <p:txBody>
          <a:bodyPr vert="horz" lIns="99036" tIns="49518" rIns="99036" bIns="49518" rtlCol="0" anchor="b"/>
          <a:lstStyle>
            <a:lvl1pPr algn="r">
              <a:defRPr sz="1300"/>
            </a:lvl1pPr>
          </a:lstStyle>
          <a:p>
            <a:fld id="{D2DB577E-56BC-4AE8-A498-BD1DDF36ED4E}" type="slidenum">
              <a:rPr lang="nl-BE" smtClean="0"/>
              <a:t>‹nr.›</a:t>
            </a:fld>
            <a:endParaRPr lang="nl-BE"/>
          </a:p>
        </p:txBody>
      </p:sp>
    </p:spTree>
    <p:extLst>
      <p:ext uri="{BB962C8B-B14F-4D97-AF65-F5344CB8AC3E}">
        <p14:creationId xmlns:p14="http://schemas.microsoft.com/office/powerpoint/2010/main" val="58766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2</a:t>
            </a:fld>
            <a:endParaRPr lang="nl-BE" dirty="0"/>
          </a:p>
        </p:txBody>
      </p:sp>
    </p:spTree>
    <p:extLst>
      <p:ext uri="{BB962C8B-B14F-4D97-AF65-F5344CB8AC3E}">
        <p14:creationId xmlns:p14="http://schemas.microsoft.com/office/powerpoint/2010/main" val="387808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13</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30000"/>
              </a:lnSpc>
            </a:pPr>
            <a:endParaRPr lang="nl-BE" dirty="0">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14</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30000"/>
              </a:lnSpc>
            </a:pPr>
            <a:endParaRPr lang="nl-BE" dirty="0">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15</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30000"/>
              </a:lnSpc>
            </a:pPr>
            <a:endParaRPr lang="nl-BE" dirty="0">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16</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30000"/>
              </a:lnSpc>
            </a:pPr>
            <a:endParaRPr lang="nl-BE" dirty="0">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17</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18</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30000"/>
              </a:lnSpc>
            </a:pPr>
            <a:endParaRPr lang="nl-BE" dirty="0">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19</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baseline="0"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20</a:t>
            </a:fld>
            <a:endParaRPr lang="nl-BE"/>
          </a:p>
        </p:txBody>
      </p:sp>
    </p:spTree>
    <p:extLst>
      <p:ext uri="{BB962C8B-B14F-4D97-AF65-F5344CB8AC3E}">
        <p14:creationId xmlns:p14="http://schemas.microsoft.com/office/powerpoint/2010/main" val="1297516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baseline="0"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21</a:t>
            </a:fld>
            <a:endParaRPr lang="nl-BE"/>
          </a:p>
        </p:txBody>
      </p:sp>
    </p:spTree>
    <p:extLst>
      <p:ext uri="{BB962C8B-B14F-4D97-AF65-F5344CB8AC3E}">
        <p14:creationId xmlns:p14="http://schemas.microsoft.com/office/powerpoint/2010/main" val="129751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30000"/>
              </a:lnSpc>
            </a:pPr>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22</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5</a:t>
            </a:fld>
            <a:endParaRPr lang="nl-BE"/>
          </a:p>
        </p:txBody>
      </p:sp>
    </p:spTree>
    <p:extLst>
      <p:ext uri="{BB962C8B-B14F-4D97-AF65-F5344CB8AC3E}">
        <p14:creationId xmlns:p14="http://schemas.microsoft.com/office/powerpoint/2010/main" val="602065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23</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24</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30000"/>
              </a:lnSpc>
            </a:pPr>
            <a:endParaRPr lang="nl-BE" dirty="0">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25</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26</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27</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28</a:t>
            </a:fld>
            <a:endParaRPr lang="nl-BE"/>
          </a:p>
        </p:txBody>
      </p:sp>
    </p:spTree>
    <p:extLst>
      <p:ext uri="{BB962C8B-B14F-4D97-AF65-F5344CB8AC3E}">
        <p14:creationId xmlns:p14="http://schemas.microsoft.com/office/powerpoint/2010/main" val="2226192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29</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30</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31</a:t>
            </a:fld>
            <a:endParaRPr lang="nl-BE"/>
          </a:p>
        </p:txBody>
      </p:sp>
    </p:spTree>
    <p:extLst>
      <p:ext uri="{BB962C8B-B14F-4D97-AF65-F5344CB8AC3E}">
        <p14:creationId xmlns:p14="http://schemas.microsoft.com/office/powerpoint/2010/main" val="3752888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32</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p:txBody>
      </p:sp>
      <p:sp>
        <p:nvSpPr>
          <p:cNvPr id="4" name="Tijdelijke aanduiding voor dianummer 3"/>
          <p:cNvSpPr>
            <a:spLocks noGrp="1"/>
          </p:cNvSpPr>
          <p:nvPr>
            <p:ph type="sldNum" sz="quarter" idx="10"/>
          </p:nvPr>
        </p:nvSpPr>
        <p:spPr/>
        <p:txBody>
          <a:bodyPr/>
          <a:lstStyle/>
          <a:p>
            <a:fld id="{0F4F951C-60BE-466B-9D77-9ADE1390DDC9}" type="slidenum">
              <a:rPr lang="nl-BE" smtClean="0"/>
              <a:t>6</a:t>
            </a:fld>
            <a:endParaRPr lang="nl-BE"/>
          </a:p>
        </p:txBody>
      </p:sp>
    </p:spTree>
    <p:extLst>
      <p:ext uri="{BB962C8B-B14F-4D97-AF65-F5344CB8AC3E}">
        <p14:creationId xmlns:p14="http://schemas.microsoft.com/office/powerpoint/2010/main" val="526187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33</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34</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35</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36</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37</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38</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39</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40</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41</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7</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8</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9</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10</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11</a:t>
            </a:fld>
            <a:endParaRPr lang="nl-BE"/>
          </a:p>
        </p:txBody>
      </p:sp>
    </p:spTree>
    <p:extLst>
      <p:ext uri="{BB962C8B-B14F-4D97-AF65-F5344CB8AC3E}">
        <p14:creationId xmlns:p14="http://schemas.microsoft.com/office/powerpoint/2010/main" val="3316794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D2DB577E-56BC-4AE8-A498-BD1DDF36ED4E}" type="slidenum">
              <a:rPr lang="nl-BE" smtClean="0"/>
              <a:t>12</a:t>
            </a:fld>
            <a:endParaRPr lang="nl-BE"/>
          </a:p>
        </p:txBody>
      </p:sp>
    </p:spTree>
    <p:extLst>
      <p:ext uri="{BB962C8B-B14F-4D97-AF65-F5344CB8AC3E}">
        <p14:creationId xmlns:p14="http://schemas.microsoft.com/office/powerpoint/2010/main" val="3316794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userDrawn="1"/>
        </p:nvSpPr>
        <p:spPr>
          <a:xfrm>
            <a:off x="0" y="1858594"/>
            <a:ext cx="9144000" cy="5013176"/>
          </a:xfrm>
          <a:prstGeom prst="rect">
            <a:avLst/>
          </a:prstGeom>
          <a:solidFill>
            <a:srgbClr val="C0D83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nl-BE"/>
          </a:p>
        </p:txBody>
      </p:sp>
      <p:sp>
        <p:nvSpPr>
          <p:cNvPr id="2" name="Titel 1"/>
          <p:cNvSpPr>
            <a:spLocks noGrp="1"/>
          </p:cNvSpPr>
          <p:nvPr>
            <p:ph type="ctrTitle"/>
          </p:nvPr>
        </p:nvSpPr>
        <p:spPr>
          <a:xfrm>
            <a:off x="2009169" y="2276872"/>
            <a:ext cx="6718282" cy="1470025"/>
          </a:xfrm>
        </p:spPr>
        <p:txBody>
          <a:bodyPr>
            <a:normAutofit/>
          </a:bodyPr>
          <a:lstStyle>
            <a:lvl1pPr marL="0" algn="ctr" defTabSz="914400" rtl="0" eaLnBrk="1" latinLnBrk="0" hangingPunct="1">
              <a:defRPr lang="nl-BE" sz="4000" b="1" kern="1200" dirty="0">
                <a:solidFill>
                  <a:schemeClr val="bg1"/>
                </a:solidFill>
                <a:latin typeface="Arial Narrow" pitchFamily="34" charset="0"/>
                <a:ea typeface="+mn-ea"/>
                <a:cs typeface="+mn-cs"/>
              </a:defRPr>
            </a:lvl1pPr>
          </a:lstStyle>
          <a:p>
            <a:r>
              <a:rPr lang="nl-NL"/>
              <a:t>Klik om de stijl te bewerken</a:t>
            </a:r>
            <a:endParaRPr lang="nl-BE" dirty="0"/>
          </a:p>
        </p:txBody>
      </p:sp>
      <p:sp>
        <p:nvSpPr>
          <p:cNvPr id="3" name="Ondertitel 2"/>
          <p:cNvSpPr>
            <a:spLocks noGrp="1"/>
          </p:cNvSpPr>
          <p:nvPr>
            <p:ph type="subTitle" idx="1"/>
          </p:nvPr>
        </p:nvSpPr>
        <p:spPr>
          <a:xfrm>
            <a:off x="1969435" y="4005064"/>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dirty="0"/>
          </a:p>
        </p:txBody>
      </p:sp>
      <p:sp>
        <p:nvSpPr>
          <p:cNvPr id="4" name="Tijdelijke aanduiding voor datum 3"/>
          <p:cNvSpPr>
            <a:spLocks noGrp="1"/>
          </p:cNvSpPr>
          <p:nvPr>
            <p:ph type="dt" sz="half" idx="10"/>
          </p:nvPr>
        </p:nvSpPr>
        <p:spPr/>
        <p:txBody>
          <a:bodyPr/>
          <a:lstStyle/>
          <a:p>
            <a:fld id="{E10C84C2-A96F-414C-9324-326E976C006C}" type="datetimeFigureOut">
              <a:rPr lang="nl-BE" smtClean="0"/>
              <a:pPr/>
              <a:t>17/04/2018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A417D9E-58FF-4EA0-901F-19A920996667}" type="slidenum">
              <a:rPr lang="nl-BE" smtClean="0"/>
              <a:pPr/>
              <a:t>‹nr.›</a:t>
            </a:fld>
            <a:endParaRPr lang="nl-BE"/>
          </a:p>
        </p:txBody>
      </p:sp>
      <p:sp>
        <p:nvSpPr>
          <p:cNvPr id="9" name="Tekstvak 8"/>
          <p:cNvSpPr txBox="1"/>
          <p:nvPr userDrawn="1"/>
        </p:nvSpPr>
        <p:spPr>
          <a:xfrm>
            <a:off x="0" y="1628800"/>
            <a:ext cx="1979712" cy="523220"/>
          </a:xfrm>
          <a:prstGeom prst="rect">
            <a:avLst/>
          </a:prstGeom>
          <a:solidFill>
            <a:srgbClr val="85005E"/>
          </a:solidFill>
          <a:ln>
            <a:noFill/>
          </a:ln>
        </p:spPr>
        <p:txBody>
          <a:bodyPr wrap="square" rtlCol="0" anchor="ctr">
            <a:spAutoFit/>
          </a:bodyPr>
          <a:lstStyle/>
          <a:p>
            <a:pPr algn="ctr"/>
            <a:r>
              <a:rPr lang="nl-BE" sz="2800" b="1" spc="300" dirty="0">
                <a:solidFill>
                  <a:schemeClr val="bg1"/>
                </a:solidFill>
                <a:latin typeface="Arial Narrow" pitchFamily="34" charset="0"/>
                <a:cs typeface="Arial" pitchFamily="34" charset="0"/>
              </a:rPr>
              <a:t>CURSUS</a:t>
            </a:r>
          </a:p>
        </p:txBody>
      </p:sp>
      <p:pic>
        <p:nvPicPr>
          <p:cNvPr id="10" name="Picture 4"/>
          <p:cNvPicPr preferRelativeResize="0">
            <a:picLocks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0" y="2132856"/>
            <a:ext cx="1979712" cy="1484143"/>
          </a:xfrm>
          <a:prstGeom prst="rect">
            <a:avLst/>
          </a:prstGeom>
          <a:noFill/>
          <a:ln>
            <a:noFill/>
          </a:ln>
        </p:spPr>
      </p:pic>
      <p:pic>
        <p:nvPicPr>
          <p:cNvPr id="11" name="Afbeelding 10" descr="logo-inverde-RGB-2012.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2240" y="620688"/>
            <a:ext cx="1677722" cy="7511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400502D4-204A-4ACC-B9A1-B519E05E03FA}" type="slidenum">
              <a:rPr lang="nl-BE" smtClean="0">
                <a:solidFill>
                  <a:prstClr val="black">
                    <a:tint val="75000"/>
                  </a:prstClr>
                </a:solidFill>
              </a:rPr>
              <a:pPr/>
              <a:t>‹nr.›</a:t>
            </a:fld>
            <a:endParaRPr lang="nl-BE">
              <a:solidFill>
                <a:prstClr val="black">
                  <a:tint val="75000"/>
                </a:prstClr>
              </a:solidFill>
            </a:endParaRPr>
          </a:p>
        </p:txBody>
      </p:sp>
      <p:sp>
        <p:nvSpPr>
          <p:cNvPr id="6" name="Tekstvak 5"/>
          <p:cNvSpPr txBox="1"/>
          <p:nvPr/>
        </p:nvSpPr>
        <p:spPr>
          <a:xfrm>
            <a:off x="0" y="-246531"/>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7" name="Titel 1"/>
          <p:cNvSpPr>
            <a:spLocks noGrp="1"/>
          </p:cNvSpPr>
          <p:nvPr>
            <p:ph type="title" hasCustomPrompt="1"/>
          </p:nvPr>
        </p:nvSpPr>
        <p:spPr>
          <a:xfrm>
            <a:off x="457200" y="-27384"/>
            <a:ext cx="8229600" cy="936104"/>
          </a:xfrm>
        </p:spPr>
        <p:txBody>
          <a:bodyPr/>
          <a:lstStyle>
            <a:lvl1pPr marL="0" marR="0" indent="0" defTabSz="914400" rtl="0" eaLnBrk="1" fontAlgn="auto" latinLnBrk="0" hangingPunct="1">
              <a:lnSpc>
                <a:spcPct val="100000"/>
              </a:lnSpc>
              <a:spcBef>
                <a:spcPts val="0"/>
              </a:spcBef>
              <a:spcAft>
                <a:spcPts val="0"/>
              </a:spcAft>
              <a:tabLst/>
              <a:defRPr sz="4400">
                <a:solidFill>
                  <a:schemeClr val="bg1"/>
                </a:solidFill>
              </a:defRPr>
            </a:lvl1pPr>
          </a:lstStyle>
          <a:p>
            <a:pPr marL="0" marR="0" indent="0" defTabSz="914400" rtl="0" eaLnBrk="1" fontAlgn="auto" latinLnBrk="0" hangingPunct="1">
              <a:lnSpc>
                <a:spcPct val="100000"/>
              </a:lnSpc>
              <a:spcBef>
                <a:spcPts val="0"/>
              </a:spcBef>
              <a:spcAft>
                <a:spcPts val="0"/>
              </a:spcAft>
              <a:tabLst/>
              <a:defRPr/>
            </a:pPr>
            <a:r>
              <a:rPr lang="nl-BE" sz="4200" b="1" dirty="0">
                <a:solidFill>
                  <a:schemeClr val="bg1"/>
                </a:solidFill>
                <a:latin typeface="Arial Narrow" pitchFamily="34" charset="0"/>
              </a:rPr>
              <a:t>HOOFDSTUK</a:t>
            </a:r>
          </a:p>
        </p:txBody>
      </p:sp>
      <p:sp>
        <p:nvSpPr>
          <p:cNvPr id="8" name="Tijdelijke aanduiding voor datum 3"/>
          <p:cNvSpPr txBox="1">
            <a:spLocks/>
          </p:cNvSpPr>
          <p:nvPr/>
        </p:nvSpPr>
        <p:spPr>
          <a:xfrm>
            <a:off x="457200" y="6356350"/>
            <a:ext cx="2133600" cy="365125"/>
          </a:xfrm>
          <a:prstGeom prst="rect">
            <a:avLst/>
          </a:prstGeom>
        </p:spPr>
        <p:txBody>
          <a:bodyPr vert="horz" lIns="91440" tIns="45720" rIns="91440" bIns="45720" rtlCol="0" anchor="ctr"/>
          <a:lstStyle>
            <a:defPPr>
              <a:defRPr lang="nl-B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BE" dirty="0">
              <a:solidFill>
                <a:prstClr val="black">
                  <a:tint val="75000"/>
                </a:prstClr>
              </a:solidFill>
            </a:endParaRPr>
          </a:p>
        </p:txBody>
      </p:sp>
      <p:sp>
        <p:nvSpPr>
          <p:cNvPr id="9" name="Tijdelijke aanduiding voor dianummer 5"/>
          <p:cNvSpPr txBox="1">
            <a:spLocks/>
          </p:cNvSpPr>
          <p:nvPr/>
        </p:nvSpPr>
        <p:spPr>
          <a:xfrm>
            <a:off x="6553200" y="6356350"/>
            <a:ext cx="21336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17D9E-58FF-4EA0-901F-19A920996667}" type="slidenum">
              <a:rPr lang="nl-BE" smtClean="0">
                <a:solidFill>
                  <a:prstClr val="black">
                    <a:tint val="75000"/>
                  </a:prstClr>
                </a:solidFill>
              </a:rPr>
              <a:pPr/>
              <a:t>‹nr.›</a:t>
            </a:fld>
            <a:endParaRPr lang="nl-BE">
              <a:solidFill>
                <a:prstClr val="black">
                  <a:tint val="75000"/>
                </a:prstClr>
              </a:solidFill>
            </a:endParaRPr>
          </a:p>
        </p:txBody>
      </p:sp>
      <p:sp>
        <p:nvSpPr>
          <p:cNvPr id="10" name="Rechthoek 9"/>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1" name="Afbeelding 10" descr="www-inverde-b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13" name="Tijdelijke aanduiding voor dianummer 4"/>
          <p:cNvSpPr txBox="1">
            <a:spLocks/>
          </p:cNvSpPr>
          <p:nvPr/>
        </p:nvSpPr>
        <p:spPr>
          <a:xfrm>
            <a:off x="6553200" y="6356350"/>
            <a:ext cx="21336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17D9E-58FF-4EA0-901F-19A920996667}" type="slidenum">
              <a:rPr lang="nl-BE" smtClean="0">
                <a:solidFill>
                  <a:prstClr val="black">
                    <a:tint val="75000"/>
                  </a:prstClr>
                </a:solidFill>
              </a:rPr>
              <a:pPr/>
              <a:t>‹nr.›</a:t>
            </a:fld>
            <a:endParaRPr lang="nl-BE">
              <a:solidFill>
                <a:prstClr val="black">
                  <a:tint val="75000"/>
                </a:prstClr>
              </a:solidFill>
            </a:endParaRPr>
          </a:p>
        </p:txBody>
      </p:sp>
      <p:sp>
        <p:nvSpPr>
          <p:cNvPr id="15" name="Tijdelijke aanduiding voor dianummer 5"/>
          <p:cNvSpPr txBox="1">
            <a:spLocks/>
          </p:cNvSpPr>
          <p:nvPr/>
        </p:nvSpPr>
        <p:spPr>
          <a:xfrm>
            <a:off x="-1676400" y="6356349"/>
            <a:ext cx="21336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417D9E-58FF-4EA0-901F-19A920996667}" type="slidenum">
              <a:rPr lang="nl-BE" smtClean="0">
                <a:solidFill>
                  <a:prstClr val="black">
                    <a:tint val="75000"/>
                  </a:prstClr>
                </a:solidFill>
              </a:rPr>
              <a:pPr/>
              <a:t>‹nr.›</a:t>
            </a:fld>
            <a:endParaRPr lang="nl-BE" dirty="0">
              <a:solidFill>
                <a:prstClr val="black">
                  <a:tint val="75000"/>
                </a:prstClr>
              </a:solidFill>
            </a:endParaRPr>
          </a:p>
        </p:txBody>
      </p:sp>
      <p:pic>
        <p:nvPicPr>
          <p:cNvPr id="16" name="Afbeelding 15" descr="www-inverde-b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17" name="Rechthoek 16"/>
          <p:cNvSpPr/>
          <p:nvPr/>
        </p:nvSpPr>
        <p:spPr>
          <a:xfrm flipV="1">
            <a:off x="0" y="6741368"/>
            <a:ext cx="9144000" cy="162350"/>
          </a:xfrm>
          <a:prstGeom prst="rect">
            <a:avLst/>
          </a:prstGeom>
          <a:solidFill>
            <a:srgbClr val="C0D83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118739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noAutofit/>
          </a:bodyPr>
          <a:lstStyle>
            <a:lvl1pPr marL="0" algn="ctr" defTabSz="914400" rtl="0" eaLnBrk="1" latinLnBrk="0" hangingPunct="1">
              <a:lnSpc>
                <a:spcPct val="100000"/>
              </a:lnSpc>
              <a:spcAft>
                <a:spcPts val="0"/>
              </a:spcAft>
              <a:defRPr lang="nl-BE" sz="4200" b="1" kern="1200" spc="300" dirty="0">
                <a:solidFill>
                  <a:schemeClr val="bg1"/>
                </a:solidFill>
                <a:latin typeface="Arial Narrow" pitchFamily="34" charset="0"/>
                <a:ea typeface="+mn-ea"/>
                <a:cs typeface="+mn-cs"/>
              </a:defRPr>
            </a:lvl1pPr>
          </a:lstStyle>
          <a:p>
            <a:r>
              <a:rPr lang="nl-NL" dirty="0"/>
              <a:t>Klik om de stijl te bewerken</a:t>
            </a:r>
            <a:endParaRPr lang="nl-BE" dirty="0"/>
          </a:p>
        </p:txBody>
      </p:sp>
      <p:sp>
        <p:nvSpPr>
          <p:cNvPr id="3" name="Tijdelijke aanduiding voor inhoud 2"/>
          <p:cNvSpPr>
            <a:spLocks noGrp="1"/>
          </p:cNvSpPr>
          <p:nvPr>
            <p:ph idx="1"/>
          </p:nvPr>
        </p:nvSpPr>
        <p:spPr/>
        <p:txBody>
          <a:bodyPr>
            <a:normAutofit/>
          </a:bodyPr>
          <a:lstStyle>
            <a:lvl1pPr algn="l" defTabSz="914400" rtl="0" eaLnBrk="1" latinLnBrk="0" hangingPunct="1">
              <a:spcBef>
                <a:spcPct val="20000"/>
              </a:spcBef>
              <a:buFont typeface="Arial" pitchFamily="34" charset="0"/>
              <a:defRPr lang="nl-NL" sz="3200" kern="1200" dirty="0" smtClean="0">
                <a:solidFill>
                  <a:schemeClr val="tx1"/>
                </a:solidFill>
                <a:latin typeface="+mn-lt"/>
                <a:ea typeface="+mn-ea"/>
                <a:cs typeface="+mn-cs"/>
              </a:defRPr>
            </a:lvl1pPr>
            <a:lvl2pPr algn="l" defTabSz="914400" rtl="0" eaLnBrk="1" latinLnBrk="0" hangingPunct="1">
              <a:spcBef>
                <a:spcPct val="20000"/>
              </a:spcBef>
              <a:buFont typeface="Arial" pitchFamily="34" charset="0"/>
              <a:defRPr lang="nl-NL" sz="2800" kern="1200" dirty="0" smtClean="0">
                <a:solidFill>
                  <a:schemeClr val="tx1"/>
                </a:solidFill>
                <a:latin typeface="+mn-lt"/>
                <a:ea typeface="+mn-ea"/>
                <a:cs typeface="+mn-cs"/>
              </a:defRPr>
            </a:lvl2pPr>
            <a:lvl3pPr algn="l" defTabSz="914400" rtl="0" eaLnBrk="1" latinLnBrk="0" hangingPunct="1">
              <a:spcBef>
                <a:spcPct val="20000"/>
              </a:spcBef>
              <a:buFont typeface="Arial" pitchFamily="34" charset="0"/>
              <a:defRPr lang="nl-NL" sz="2400" kern="1200" dirty="0" smtClean="0">
                <a:solidFill>
                  <a:schemeClr val="bg1">
                    <a:lumMod val="50000"/>
                  </a:schemeClr>
                </a:solidFill>
                <a:latin typeface="+mn-lt"/>
                <a:ea typeface="+mn-ea"/>
                <a:cs typeface="+mn-cs"/>
              </a:defRPr>
            </a:lvl3pPr>
            <a:lvl4pPr algn="l" defTabSz="914400" rtl="0" eaLnBrk="1" latinLnBrk="0" hangingPunct="1">
              <a:spcBef>
                <a:spcPct val="20000"/>
              </a:spcBef>
              <a:buFont typeface="Arial" pitchFamily="34" charset="0"/>
              <a:defRPr lang="nl-NL" sz="2000" kern="1200" dirty="0" smtClean="0">
                <a:solidFill>
                  <a:schemeClr val="tx1"/>
                </a:solidFill>
                <a:latin typeface="+mn-lt"/>
                <a:ea typeface="+mn-ea"/>
                <a:cs typeface="+mn-cs"/>
              </a:defRPr>
            </a:lvl4pPr>
            <a:lvl5pPr algn="l" defTabSz="914400" rtl="0" eaLnBrk="1" latinLnBrk="0" hangingPunct="1">
              <a:spcBef>
                <a:spcPct val="20000"/>
              </a:spcBef>
              <a:buFont typeface="Arial" pitchFamily="34" charset="0"/>
              <a:defRPr lang="nl-BE" sz="2000" kern="1200" dirty="0">
                <a:solidFill>
                  <a:schemeClr val="tx1"/>
                </a:solidFill>
                <a:latin typeface="+mn-lt"/>
                <a:ea typeface="+mn-ea"/>
                <a:cs typeface="+mn-cs"/>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10"/>
          </p:nvPr>
        </p:nvSpPr>
        <p:spPr/>
        <p:txBody>
          <a:bodyPr/>
          <a:lstStyle>
            <a:lvl1pPr>
              <a:defRPr baseline="0"/>
            </a:lvl1pPr>
          </a:lstStyle>
          <a:p>
            <a:fld id="{E10C84C2-A96F-414C-9324-326E976C006C}" type="datetimeFigureOut">
              <a:rPr lang="nl-BE" smtClean="0"/>
              <a:pPr/>
              <a:t>17/04/2018</a:t>
            </a:fld>
            <a:endParaRPr lang="nl-BE" dirty="0"/>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A417D9E-58FF-4EA0-901F-19A920996667}" type="slidenum">
              <a:rPr lang="nl-BE" smtClean="0"/>
              <a:pPr/>
              <a:t>‹nr.›</a:t>
            </a:fld>
            <a:endParaRPr lang="nl-BE"/>
          </a:p>
        </p:txBody>
      </p:sp>
      <p:pic>
        <p:nvPicPr>
          <p:cNvPr id="9" name="Afbeelding 8" descr="www-inverde-b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E10C84C2-A96F-414C-9324-326E976C006C}" type="datetimeFigureOut">
              <a:rPr lang="nl-BE" smtClean="0"/>
              <a:pPr/>
              <a:t>17/04/2018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A417D9E-58FF-4EA0-901F-19A920996667}" type="slidenum">
              <a:rPr lang="nl-BE" smtClean="0"/>
              <a:pPr/>
              <a:t>‹nr.›</a:t>
            </a:fld>
            <a:endParaRPr lang="nl-BE"/>
          </a:p>
        </p:txBody>
      </p:sp>
      <p:pic>
        <p:nvPicPr>
          <p:cNvPr id="11" name="Afbeelding 10" descr="www-inverde-b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12" name="Titel 1"/>
          <p:cNvSpPr>
            <a:spLocks noGrp="1"/>
          </p:cNvSpPr>
          <p:nvPr>
            <p:ph type="title"/>
          </p:nvPr>
        </p:nvSpPr>
        <p:spPr>
          <a:xfrm>
            <a:off x="457200" y="-217549"/>
            <a:ext cx="8229600" cy="1143000"/>
          </a:xfrm>
        </p:spPr>
        <p:txBody>
          <a:bodyPr>
            <a:noAutofit/>
          </a:bodyPr>
          <a:lstStyle>
            <a:lvl1pPr marL="0" algn="ctr" defTabSz="914400" rtl="0" eaLnBrk="1" latinLnBrk="0" hangingPunct="1">
              <a:lnSpc>
                <a:spcPct val="200000"/>
              </a:lnSpc>
              <a:spcAft>
                <a:spcPts val="600"/>
              </a:spcAft>
              <a:defRPr lang="nl-BE" sz="4200" b="1" kern="1200" spc="300" dirty="0">
                <a:solidFill>
                  <a:schemeClr val="bg1"/>
                </a:solidFill>
                <a:latin typeface="Arial Narrow" pitchFamily="34" charset="0"/>
                <a:ea typeface="+mn-ea"/>
                <a:cs typeface="+mn-cs"/>
              </a:defRPr>
            </a:lvl1pPr>
          </a:lstStyle>
          <a:p>
            <a:r>
              <a:rPr lang="nl-NL"/>
              <a:t>Klik om de stijl te bewerken</a:t>
            </a:r>
            <a:endParaRPr lang="nl-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E10C84C2-A96F-414C-9324-326E976C006C}" type="datetimeFigureOut">
              <a:rPr lang="nl-BE" smtClean="0"/>
              <a:pPr/>
              <a:t>17/04/2018</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2A417D9E-58FF-4EA0-901F-19A920996667}" type="slidenum">
              <a:rPr lang="nl-BE" smtClean="0"/>
              <a:pPr/>
              <a:t>‹nr.›</a:t>
            </a:fld>
            <a:endParaRPr lang="nl-BE"/>
          </a:p>
        </p:txBody>
      </p:sp>
      <p:pic>
        <p:nvPicPr>
          <p:cNvPr id="13" name="Afbeelding 12" descr="www-inverde-b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15" name="Titel 1"/>
          <p:cNvSpPr>
            <a:spLocks noGrp="1"/>
          </p:cNvSpPr>
          <p:nvPr>
            <p:ph type="title"/>
          </p:nvPr>
        </p:nvSpPr>
        <p:spPr>
          <a:xfrm>
            <a:off x="457200" y="-217549"/>
            <a:ext cx="8229600" cy="1143000"/>
          </a:xfrm>
        </p:spPr>
        <p:txBody>
          <a:bodyPr>
            <a:noAutofit/>
          </a:bodyPr>
          <a:lstStyle>
            <a:lvl1pPr marL="0" algn="ctr" defTabSz="914400" rtl="0" eaLnBrk="1" latinLnBrk="0" hangingPunct="1">
              <a:lnSpc>
                <a:spcPct val="200000"/>
              </a:lnSpc>
              <a:spcAft>
                <a:spcPts val="600"/>
              </a:spcAft>
              <a:defRPr lang="nl-BE" sz="4200" b="1" kern="1200" spc="300" dirty="0">
                <a:solidFill>
                  <a:schemeClr val="bg1"/>
                </a:solidFill>
                <a:latin typeface="Arial Narrow" pitchFamily="34" charset="0"/>
                <a:ea typeface="+mn-ea"/>
                <a:cs typeface="+mn-cs"/>
              </a:defRPr>
            </a:lvl1pPr>
          </a:lstStyle>
          <a:p>
            <a:r>
              <a:rPr lang="nl-NL"/>
              <a:t>Klik om de stijl te bewerken</a:t>
            </a:r>
            <a:endParaRPr lang="nl-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E10C84C2-A96F-414C-9324-326E976C006C}" type="datetimeFigureOut">
              <a:rPr lang="nl-BE" smtClean="0"/>
              <a:pPr/>
              <a:t>17/04/2018</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2A417D9E-58FF-4EA0-901F-19A920996667}" type="slidenum">
              <a:rPr lang="nl-BE" smtClean="0"/>
              <a:pPr/>
              <a:t>‹nr.›</a:t>
            </a:fld>
            <a:endParaRPr lang="nl-BE"/>
          </a:p>
        </p:txBody>
      </p:sp>
      <p:pic>
        <p:nvPicPr>
          <p:cNvPr id="9" name="Afbeelding 8" descr="www-inverde-b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10" name="Titel 1"/>
          <p:cNvSpPr>
            <a:spLocks noGrp="1"/>
          </p:cNvSpPr>
          <p:nvPr>
            <p:ph type="title"/>
          </p:nvPr>
        </p:nvSpPr>
        <p:spPr>
          <a:xfrm>
            <a:off x="457200" y="-217549"/>
            <a:ext cx="8229600" cy="1143000"/>
          </a:xfrm>
        </p:spPr>
        <p:txBody>
          <a:bodyPr>
            <a:noAutofit/>
          </a:bodyPr>
          <a:lstStyle>
            <a:lvl1pPr marL="0" algn="ctr" defTabSz="914400" rtl="0" eaLnBrk="1" latinLnBrk="0" hangingPunct="1">
              <a:lnSpc>
                <a:spcPct val="200000"/>
              </a:lnSpc>
              <a:spcAft>
                <a:spcPts val="600"/>
              </a:spcAft>
              <a:defRPr lang="nl-BE" sz="4200" b="1" kern="1200" spc="300" dirty="0">
                <a:solidFill>
                  <a:schemeClr val="bg1"/>
                </a:solidFill>
                <a:latin typeface="Arial Narrow" pitchFamily="34" charset="0"/>
                <a:ea typeface="+mn-ea"/>
                <a:cs typeface="+mn-cs"/>
              </a:defRPr>
            </a:lvl1pPr>
          </a:lstStyle>
          <a:p>
            <a:r>
              <a:rPr lang="nl-NL"/>
              <a:t>Klik om de stijl te bewerken</a:t>
            </a:r>
            <a:endParaRPr lang="nl-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10C84C2-A96F-414C-9324-326E976C006C}" type="datetimeFigureOut">
              <a:rPr lang="nl-BE" smtClean="0"/>
              <a:pPr/>
              <a:t>17/04/2018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A417D9E-58FF-4EA0-901F-19A920996667}"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10C84C2-A96F-414C-9324-326E976C006C}" type="datetimeFigureOut">
              <a:rPr lang="nl-BE" smtClean="0"/>
              <a:pPr/>
              <a:t>17/04/2018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A417D9E-58FF-4EA0-901F-19A920996667}"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E10C84C2-A96F-414C-9324-326E976C006C}" type="datetimeFigureOut">
              <a:rPr lang="nl-BE" smtClean="0"/>
              <a:pPr/>
              <a:t>17/04/2018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A417D9E-58FF-4EA0-901F-19A920996667}" type="slidenum">
              <a:rPr lang="nl-BE" smtClean="0"/>
              <a:pPr/>
              <a:t>‹nr.›</a:t>
            </a:fld>
            <a:endParaRPr lang="nl-BE"/>
          </a:p>
        </p:txBody>
      </p:sp>
      <p:pic>
        <p:nvPicPr>
          <p:cNvPr id="10" name="Afbeelding 9" descr="www-inverde-b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11" name="Titel 1"/>
          <p:cNvSpPr>
            <a:spLocks noGrp="1"/>
          </p:cNvSpPr>
          <p:nvPr>
            <p:ph type="title"/>
          </p:nvPr>
        </p:nvSpPr>
        <p:spPr>
          <a:xfrm>
            <a:off x="457200" y="-217549"/>
            <a:ext cx="8229600" cy="1143000"/>
          </a:xfrm>
        </p:spPr>
        <p:txBody>
          <a:bodyPr>
            <a:noAutofit/>
          </a:bodyPr>
          <a:lstStyle>
            <a:lvl1pPr marL="0" algn="ctr" defTabSz="914400" rtl="0" eaLnBrk="1" latinLnBrk="0" hangingPunct="1">
              <a:lnSpc>
                <a:spcPct val="200000"/>
              </a:lnSpc>
              <a:spcAft>
                <a:spcPts val="600"/>
              </a:spcAft>
              <a:defRPr lang="nl-BE" sz="4200" b="1" kern="1200" spc="300" dirty="0">
                <a:solidFill>
                  <a:schemeClr val="bg1"/>
                </a:solidFill>
                <a:latin typeface="Arial Narrow" pitchFamily="34" charset="0"/>
                <a:ea typeface="+mn-ea"/>
                <a:cs typeface="+mn-cs"/>
              </a:defRPr>
            </a:lvl1pPr>
          </a:lstStyle>
          <a:p>
            <a:r>
              <a:rPr lang="nl-NL"/>
              <a:t>Klik om de stijl te bewerken</a:t>
            </a:r>
            <a:endParaRPr lang="nl-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E10C84C2-A96F-414C-9324-326E976C006C}" type="datetimeFigureOut">
              <a:rPr lang="nl-BE" smtClean="0"/>
              <a:pPr/>
              <a:t>17/04/2018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A417D9E-58FF-4EA0-901F-19A920996667}"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C84C2-A96F-414C-9324-326E976C006C}" type="datetimeFigureOut">
              <a:rPr lang="nl-BE" smtClean="0"/>
              <a:pPr/>
              <a:t>17/04/2018</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17D9E-58FF-4EA0-901F-19A920996667}"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onroerenderfgoed.be/nl/beheer/archeologisch-traject-bij-vergunningsaanvragen/wanneer-ben-je-verplicht-een-archeologisch-vooronderzoek-uit-te-voer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mailto:liselotledene@hotmail.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image" Target="../media/image11.gif"/><Relationship Id="rId12"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diagramQuickStyle" Target="../diagrams/quickStyle1.xml"/><Relationship Id="rId5" Type="http://schemas.microsoft.com/office/2007/relationships/hdphoto" Target="../media/hdphoto1.wdp"/><Relationship Id="rId10" Type="http://schemas.openxmlformats.org/officeDocument/2006/relationships/diagramLayout" Target="../diagrams/layout1.xml"/><Relationship Id="rId4" Type="http://schemas.openxmlformats.org/officeDocument/2006/relationships/image" Target="../media/image9.png"/><Relationship Id="rId9" Type="http://schemas.openxmlformats.org/officeDocument/2006/relationships/diagramData" Target="../diagrams/data1.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BE" sz="4200" dirty="0">
                <a:latin typeface="Calibri" panose="020F0502020204030204" pitchFamily="34" charset="0"/>
              </a:rPr>
              <a:t>Natuurbeheerplanning</a:t>
            </a:r>
          </a:p>
        </p:txBody>
      </p:sp>
      <p:sp>
        <p:nvSpPr>
          <p:cNvPr id="3" name="Ondertitel 2"/>
          <p:cNvSpPr>
            <a:spLocks noGrp="1"/>
          </p:cNvSpPr>
          <p:nvPr>
            <p:ph type="subTitle" idx="1"/>
          </p:nvPr>
        </p:nvSpPr>
        <p:spPr/>
        <p:txBody>
          <a:bodyPr>
            <a:normAutofit/>
          </a:bodyPr>
          <a:lstStyle/>
          <a:p>
            <a:r>
              <a:rPr lang="nl-BE" sz="4200" dirty="0">
                <a:latin typeface="Calibri" panose="020F0502020204030204" pitchFamily="34" charset="0"/>
              </a:rPr>
              <a:t>Het nieuwe natuurbeheerplan (NBP)</a:t>
            </a:r>
          </a:p>
        </p:txBody>
      </p:sp>
      <p:pic>
        <p:nvPicPr>
          <p:cNvPr id="1026" name="Picture 4" descr="https://inverde.be/content/opleidingen-open-aanbod/logo-natura2000.jpg">
            <a:extLst>
              <a:ext uri="{FF2B5EF4-FFF2-40B4-BE49-F238E27FC236}">
                <a16:creationId xmlns="" xmlns:a16="http://schemas.microsoft.com/office/drawing/2014/main" id="{34A12A63-B762-4A8C-9947-DEC188A03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757664"/>
            <a:ext cx="20875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tse1.mm.bing.net/th?id=OIP._lq5yDAGiKztOWY8qafRYAHaFW&amp;pid=A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622" y="5755028"/>
            <a:ext cx="1188119"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141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ema ecosysteemdiensten Vlaandere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6359" y="1196752"/>
            <a:ext cx="7926081" cy="542824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0" y="-246531"/>
            <a:ext cx="9144000" cy="795212"/>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782962"/>
          </a:xfrm>
        </p:spPr>
        <p:txBody>
          <a:bodyPr>
            <a:normAutofit/>
          </a:bodyPr>
          <a:lstStyle/>
          <a:p>
            <a:pPr>
              <a:lnSpc>
                <a:spcPct val="140000"/>
              </a:lnSpc>
              <a:tabLst>
                <a:tab pos="952500" algn="l"/>
                <a:tab pos="1243013" algn="l"/>
              </a:tabLst>
            </a:pPr>
            <a:r>
              <a:rPr lang="nl-BE" sz="2800" dirty="0">
                <a:latin typeface="Calibri" panose="020F0502020204030204" pitchFamily="34" charset="0"/>
              </a:rPr>
              <a:t>Concept Multifunctioneel NB</a:t>
            </a:r>
            <a:endParaRPr lang="nl-NL" sz="2800" b="1" dirty="0">
              <a:solidFill>
                <a:schemeClr val="bg1"/>
              </a:solidFill>
              <a:latin typeface="Calibri" panose="020F0502020204030204" pitchFamily="34" charset="0"/>
            </a:endParaRP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8" name="Rectangle 9"/>
          <p:cNvSpPr txBox="1">
            <a:spLocks noChangeArrowheads="1"/>
          </p:cNvSpPr>
          <p:nvPr/>
        </p:nvSpPr>
        <p:spPr>
          <a:xfrm>
            <a:off x="530225" y="548681"/>
            <a:ext cx="8420100" cy="5248551"/>
          </a:xfrm>
          <a:prstGeom prst="rect">
            <a:avLst/>
          </a:prstGeom>
        </p:spPr>
        <p:txBody>
          <a:bodyPr>
            <a:normAutofit/>
          </a:bodyPr>
          <a:lstStyle/>
          <a:p>
            <a:pPr>
              <a:lnSpc>
                <a:spcPct val="140000"/>
              </a:lnSpc>
              <a:spcAft>
                <a:spcPts val="600"/>
              </a:spcAft>
              <a:tabLst>
                <a:tab pos="290513" algn="l"/>
              </a:tabLst>
              <a:defRPr/>
            </a:pPr>
            <a:r>
              <a:rPr lang="nl-NL" sz="2800" b="1" dirty="0">
                <a:latin typeface="Calibri" panose="020F0502020204030204" pitchFamily="34" charset="0"/>
                <a:ea typeface="Verdana" pitchFamily="34" charset="0"/>
                <a:cs typeface="Verdana" pitchFamily="34" charset="0"/>
              </a:rPr>
              <a:t>De economische functie:</a:t>
            </a:r>
            <a:r>
              <a:rPr lang="nl-NL" sz="2400" b="1" dirty="0">
                <a:latin typeface="Calibri" panose="020F0502020204030204" pitchFamily="34" charset="0"/>
                <a:ea typeface="Verdana" pitchFamily="34" charset="0"/>
                <a:cs typeface="Verdana" pitchFamily="34" charset="0"/>
              </a:rPr>
              <a:t> </a:t>
            </a:r>
            <a:r>
              <a:rPr lang="nl-NL" sz="2800" dirty="0">
                <a:latin typeface="Calibri" panose="020F0502020204030204" pitchFamily="34" charset="0"/>
                <a:ea typeface="Verdana" pitchFamily="34" charset="0"/>
                <a:cs typeface="Verdana" pitchFamily="34" charset="0"/>
              </a:rPr>
              <a:t>optimaal benutten van de ESD</a:t>
            </a: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Tree>
    <p:extLst>
      <p:ext uri="{BB962C8B-B14F-4D97-AF65-F5344CB8AC3E}">
        <p14:creationId xmlns:p14="http://schemas.microsoft.com/office/powerpoint/2010/main" val="2496655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143000"/>
          </a:xfrm>
        </p:spPr>
        <p:txBody>
          <a:bodyPr>
            <a:normAutofit/>
          </a:bodyPr>
          <a:lstStyle/>
          <a:p>
            <a:r>
              <a:rPr lang="nl-BE" sz="3200" dirty="0">
                <a:solidFill>
                  <a:schemeClr val="bg1"/>
                </a:solidFill>
                <a:latin typeface="Calibri" panose="020F0502020204030204" pitchFamily="34" charset="0"/>
              </a:rPr>
              <a:t>Concept Multifunctioneel NB</a:t>
            </a:r>
          </a:p>
        </p:txBody>
      </p:sp>
      <p:sp>
        <p:nvSpPr>
          <p:cNvPr id="9" name="Rectangle 9"/>
          <p:cNvSpPr txBox="1">
            <a:spLocks noChangeArrowheads="1"/>
          </p:cNvSpPr>
          <p:nvPr/>
        </p:nvSpPr>
        <p:spPr>
          <a:xfrm>
            <a:off x="377824" y="980728"/>
            <a:ext cx="8569725" cy="5240167"/>
          </a:xfrm>
          <a:prstGeom prst="rect">
            <a:avLst/>
          </a:prstGeom>
        </p:spPr>
        <p:txBody>
          <a:bodyPr>
            <a:normAutofit/>
          </a:bodyPr>
          <a:lstStyle/>
          <a:p>
            <a:pPr>
              <a:spcBef>
                <a:spcPct val="50000"/>
              </a:spcBef>
              <a:defRPr/>
            </a:pPr>
            <a:endParaRPr lang="en-US" sz="2200" dirty="0"/>
          </a:p>
        </p:txBody>
      </p:sp>
      <p:sp>
        <p:nvSpPr>
          <p:cNvPr id="14" name="Rectangle 9"/>
          <p:cNvSpPr txBox="1">
            <a:spLocks noChangeArrowheads="1"/>
          </p:cNvSpPr>
          <p:nvPr/>
        </p:nvSpPr>
        <p:spPr>
          <a:xfrm>
            <a:off x="530225" y="1277144"/>
            <a:ext cx="8074224" cy="5096151"/>
          </a:xfrm>
          <a:prstGeom prst="rect">
            <a:avLst/>
          </a:prstGeom>
        </p:spPr>
        <p:txBody>
          <a:bodyPr>
            <a:normAutofit/>
          </a:bodyPr>
          <a:lstStyle/>
          <a:p>
            <a:pPr>
              <a:lnSpc>
                <a:spcPct val="140000"/>
              </a:lnSpc>
              <a:spcAft>
                <a:spcPts val="1200"/>
              </a:spcAft>
              <a:tabLst>
                <a:tab pos="290513" algn="l"/>
              </a:tabLst>
              <a:defRPr/>
            </a:pPr>
            <a:r>
              <a:rPr lang="nl-BE" sz="2800" b="1" dirty="0">
                <a:latin typeface="Calibri" panose="020F0502020204030204" pitchFamily="34" charset="0"/>
                <a:ea typeface="Verdana" pitchFamily="34" charset="0"/>
                <a:cs typeface="Verdana" pitchFamily="34" charset="0"/>
              </a:rPr>
              <a:t>De sociale functie:</a:t>
            </a:r>
          </a:p>
          <a:p>
            <a:pPr>
              <a:lnSpc>
                <a:spcPct val="120000"/>
              </a:lnSpc>
              <a:tabLst>
                <a:tab pos="290513" algn="l"/>
              </a:tabLst>
              <a:defRPr/>
            </a:pPr>
            <a:r>
              <a:rPr lang="nl-BE" sz="2400" dirty="0">
                <a:latin typeface="Calibri" panose="020F0502020204030204" pitchFamily="34" charset="0"/>
                <a:ea typeface="Verdana" pitchFamily="34" charset="0"/>
                <a:cs typeface="Verdana" pitchFamily="34" charset="0"/>
              </a:rPr>
              <a:t>= de rol van het terrein voor natuurbeleving en –educatie, de algemene landschapszorg, het beheer van onroerend erfgoed en voor het wetenschappelijk onderzoek.</a:t>
            </a:r>
          </a:p>
          <a:p>
            <a:pPr>
              <a:lnSpc>
                <a:spcPct val="120000"/>
              </a:lnSpc>
              <a:spcBef>
                <a:spcPts val="2400"/>
              </a:spcBef>
              <a:tabLst>
                <a:tab pos="290513" algn="l"/>
              </a:tabLst>
              <a:defRPr/>
            </a:pPr>
            <a:r>
              <a:rPr lang="nl-NL" sz="2800" b="1" dirty="0">
                <a:latin typeface="Calibri" panose="020F0502020204030204" pitchFamily="34" charset="0"/>
                <a:ea typeface="Verdana" pitchFamily="34" charset="0"/>
                <a:cs typeface="Verdana" pitchFamily="34" charset="0"/>
                <a:sym typeface="Wingdings" panose="05000000000000000000" pitchFamily="2" charset="2"/>
              </a:rPr>
              <a:t>Hoe wordt deze functie op terrein ingevuld? </a:t>
            </a:r>
          </a:p>
          <a:p>
            <a:pPr marL="342900" indent="-342900">
              <a:lnSpc>
                <a:spcPct val="120000"/>
              </a:lnSpc>
              <a:spcBef>
                <a:spcPts val="1200"/>
              </a:spcBef>
              <a:buFont typeface="Wingdings" panose="05000000000000000000" pitchFamily="2" charset="2"/>
              <a:buChar char="Ø"/>
              <a:tabLst>
                <a:tab pos="290513" algn="l"/>
              </a:tabLst>
              <a:defRPr/>
            </a:pPr>
            <a:r>
              <a:rPr lang="nl-NL" sz="2400" dirty="0">
                <a:latin typeface="Calibri" panose="020F0502020204030204" pitchFamily="34" charset="0"/>
                <a:ea typeface="Verdana" pitchFamily="34" charset="0"/>
                <a:cs typeface="Verdana" pitchFamily="34" charset="0"/>
                <a:sym typeface="Wingdings" panose="05000000000000000000" pitchFamily="2" charset="2"/>
              </a:rPr>
              <a:t>Principiële toegankelijkheid en toegankelijkheidsregeling</a:t>
            </a:r>
          </a:p>
          <a:p>
            <a:pPr marL="342900" indent="-342900">
              <a:lnSpc>
                <a:spcPct val="120000"/>
              </a:lnSpc>
              <a:spcBef>
                <a:spcPts val="1200"/>
              </a:spcBef>
              <a:buFont typeface="Wingdings" panose="05000000000000000000" pitchFamily="2" charset="2"/>
              <a:buChar char="Ø"/>
              <a:tabLst>
                <a:tab pos="290513" algn="l"/>
              </a:tabLst>
              <a:defRPr/>
            </a:pPr>
            <a:r>
              <a:rPr lang="nl-NL" sz="2400" dirty="0">
                <a:latin typeface="Calibri" panose="020F0502020204030204" pitchFamily="34" charset="0"/>
                <a:ea typeface="Verdana" pitchFamily="34" charset="0"/>
                <a:cs typeface="Verdana" pitchFamily="34" charset="0"/>
                <a:sym typeface="Wingdings" panose="05000000000000000000" pitchFamily="2" charset="2"/>
              </a:rPr>
              <a:t>Bescherming erfgoed/ wetenschappelijk onderzoek</a:t>
            </a:r>
          </a:p>
          <a:p>
            <a:pPr>
              <a:lnSpc>
                <a:spcPct val="120000"/>
              </a:lnSpc>
              <a:tabLst>
                <a:tab pos="290513" algn="l"/>
              </a:tabLst>
              <a:defRPr/>
            </a:pPr>
            <a:endParaRPr lang="nl-BE" sz="2800" dirty="0">
              <a:latin typeface="Calibri" panose="020F0502020204030204" pitchFamily="34" charset="0"/>
              <a:ea typeface="Verdana" pitchFamily="34" charset="0"/>
              <a:cs typeface="Verdana" pitchFamily="34" charset="0"/>
            </a:endParaRPr>
          </a:p>
        </p:txBody>
      </p:sp>
    </p:spTree>
    <p:extLst>
      <p:ext uri="{BB962C8B-B14F-4D97-AF65-F5344CB8AC3E}">
        <p14:creationId xmlns:p14="http://schemas.microsoft.com/office/powerpoint/2010/main" val="489108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998984"/>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Geïntegreerde natuurbeheerplanning</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950113"/>
            <a:ext cx="8534358" cy="5608591"/>
          </a:xfrm>
          <a:prstGeom prst="rect">
            <a:avLst/>
          </a:prstGeom>
          <a:noFill/>
        </p:spPr>
        <p:txBody>
          <a:bodyPr>
            <a:normAutofit/>
          </a:bodyPr>
          <a:lstStyle/>
          <a:p>
            <a:pPr algn="ctr">
              <a:lnSpc>
                <a:spcPct val="120000"/>
              </a:lnSpc>
              <a:spcBef>
                <a:spcPts val="600"/>
              </a:spcBef>
              <a:spcAft>
                <a:spcPts val="1800"/>
              </a:spcAft>
            </a:pPr>
            <a:r>
              <a:rPr lang="nl-NL" sz="2800" b="1" dirty="0">
                <a:latin typeface="Calibri" panose="020F0502020204030204" pitchFamily="34" charset="0"/>
              </a:rPr>
              <a:t>Natuurbeheerplan + </a:t>
            </a:r>
            <a:r>
              <a:rPr lang="nl-NL" sz="2800" b="1" dirty="0" err="1">
                <a:latin typeface="Calibri" panose="020F0502020204030204" pitchFamily="34" charset="0"/>
              </a:rPr>
              <a:t>onroerenderfgoedbeheersplan</a:t>
            </a:r>
            <a:r>
              <a:rPr lang="nl-NL" sz="2800" b="1" dirty="0">
                <a:latin typeface="Calibri" panose="020F0502020204030204" pitchFamily="34" charset="0"/>
              </a:rPr>
              <a:t> = </a:t>
            </a:r>
            <a:r>
              <a:rPr lang="nl-BE" sz="2800" b="1" dirty="0">
                <a:latin typeface="Calibri" panose="020F0502020204030204" pitchFamily="34" charset="0"/>
                <a:sym typeface="Wingdings" panose="05000000000000000000" pitchFamily="2" charset="2"/>
              </a:rPr>
              <a:t>geïntegreerd beheersplan. </a:t>
            </a:r>
          </a:p>
        </p:txBody>
      </p:sp>
      <p:pic>
        <p:nvPicPr>
          <p:cNvPr id="6146" name="Picture 2" descr="https://inventaris.onroerenderfgoed.be/afbeeldingen/217756?size=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9198" y="2304173"/>
            <a:ext cx="5173865" cy="388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50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998984"/>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Geïntegreerde natuurbeheerplanning</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20696" y="950113"/>
            <a:ext cx="8534358" cy="5608591"/>
          </a:xfrm>
          <a:prstGeom prst="rect">
            <a:avLst/>
          </a:prstGeom>
          <a:noFill/>
        </p:spPr>
        <p:txBody>
          <a:bodyPr>
            <a:normAutofit/>
          </a:bodyPr>
          <a:lstStyle/>
          <a:p>
            <a:pPr algn="ctr">
              <a:lnSpc>
                <a:spcPct val="120000"/>
              </a:lnSpc>
              <a:spcBef>
                <a:spcPts val="600"/>
              </a:spcBef>
              <a:spcAft>
                <a:spcPts val="600"/>
              </a:spcAft>
            </a:pPr>
            <a:r>
              <a:rPr lang="nl-NL" sz="2800" b="1" dirty="0">
                <a:latin typeface="Calibri" panose="020F0502020204030204" pitchFamily="34" charset="0"/>
              </a:rPr>
              <a:t>Bescherming </a:t>
            </a:r>
            <a:r>
              <a:rPr lang="nl-NL" sz="2800" b="1" dirty="0" err="1">
                <a:latin typeface="Calibri" panose="020F0502020204030204" pitchFamily="34" charset="0"/>
              </a:rPr>
              <a:t>cfr</a:t>
            </a:r>
            <a:r>
              <a:rPr lang="nl-NL" sz="2800" b="1" dirty="0">
                <a:latin typeface="Calibri" panose="020F0502020204030204" pitchFamily="34" charset="0"/>
              </a:rPr>
              <a:t>. </a:t>
            </a:r>
            <a:r>
              <a:rPr lang="nl-NL" sz="2800" b="1" dirty="0" err="1">
                <a:latin typeface="Calibri" panose="020F0502020204030204" pitchFamily="34" charset="0"/>
              </a:rPr>
              <a:t>Onroerenderfgoeddecreet</a:t>
            </a:r>
            <a:r>
              <a:rPr lang="nl-NL" sz="2800" b="1" dirty="0">
                <a:latin typeface="Calibri" panose="020F0502020204030204" pitchFamily="34" charset="0"/>
              </a:rPr>
              <a:t>:</a:t>
            </a:r>
          </a:p>
          <a:p>
            <a:pPr algn="ctr">
              <a:lnSpc>
                <a:spcPct val="120000"/>
              </a:lnSpc>
              <a:spcBef>
                <a:spcPts val="600"/>
              </a:spcBef>
              <a:spcAft>
                <a:spcPts val="600"/>
              </a:spcAft>
            </a:pPr>
            <a:r>
              <a:rPr lang="nl-NL" sz="2800" b="1" dirty="0">
                <a:latin typeface="Calibri" panose="020F0502020204030204" pitchFamily="34" charset="0"/>
                <a:sym typeface="Wingdings" panose="05000000000000000000" pitchFamily="2" charset="2"/>
              </a:rPr>
              <a:t>https://geo.onroerenderfgoed.be</a:t>
            </a:r>
            <a:endParaRPr lang="nl-BE" sz="2800" b="1" dirty="0">
              <a:latin typeface="Calibri" panose="020F0502020204030204" pitchFamily="34" charset="0"/>
              <a:sym typeface="Wingdings" panose="05000000000000000000" pitchFamily="2" charset="2"/>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65"/>
          <a:stretch/>
        </p:blipFill>
        <p:spPr bwMode="auto">
          <a:xfrm>
            <a:off x="843273" y="2322395"/>
            <a:ext cx="7604590" cy="405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344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2"/>
            <a:ext cx="9144000" cy="998985"/>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Natuurbeheerplanning</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539552" y="1009628"/>
            <a:ext cx="8258373" cy="5659732"/>
          </a:xfrm>
          <a:prstGeom prst="rect">
            <a:avLst/>
          </a:prstGeom>
        </p:spPr>
        <p:txBody>
          <a:bodyPr>
            <a:normAutofit/>
          </a:bodyPr>
          <a:lstStyle/>
          <a:p>
            <a:pPr>
              <a:lnSpc>
                <a:spcPct val="120000"/>
              </a:lnSpc>
              <a:spcBef>
                <a:spcPts val="600"/>
              </a:spcBef>
              <a:spcAft>
                <a:spcPts val="1800"/>
              </a:spcAft>
            </a:pPr>
            <a:r>
              <a:rPr lang="nl-NL" sz="3200" b="1" dirty="0">
                <a:latin typeface="Calibri" panose="020F0502020204030204" pitchFamily="34" charset="0"/>
              </a:rPr>
              <a:t>Natuurbeheerplan</a:t>
            </a:r>
          </a:p>
          <a:p>
            <a:pPr marL="457200" indent="-457200">
              <a:lnSpc>
                <a:spcPct val="120000"/>
              </a:lnSpc>
              <a:spcBef>
                <a:spcPts val="1200"/>
              </a:spcBef>
              <a:spcAft>
                <a:spcPts val="600"/>
              </a:spcAft>
              <a:buFont typeface="Wingdings" panose="05000000000000000000" pitchFamily="2" charset="2"/>
              <a:buChar char="§"/>
            </a:pPr>
            <a:r>
              <a:rPr lang="nl-BE" sz="2800" b="1" dirty="0">
                <a:latin typeface="Calibri" panose="020F0502020204030204" pitchFamily="34" charset="0"/>
                <a:sym typeface="Wingdings" pitchFamily="2" charset="2"/>
              </a:rPr>
              <a:t>Beheerplan </a:t>
            </a:r>
            <a:r>
              <a:rPr lang="nl-BE" sz="2800" b="1" dirty="0">
                <a:solidFill>
                  <a:srgbClr val="FF0000"/>
                </a:solidFill>
                <a:latin typeface="Calibri" panose="020F0502020204030204" pitchFamily="34" charset="0"/>
                <a:sym typeface="Wingdings" pitchFamily="2" charset="2"/>
              </a:rPr>
              <a:t>niet verplicht</a:t>
            </a:r>
            <a:r>
              <a:rPr lang="nl-BE" sz="2800" b="1" dirty="0">
                <a:latin typeface="Calibri" panose="020F0502020204030204" pitchFamily="34" charset="0"/>
                <a:sym typeface="Wingdings" pitchFamily="2" charset="2"/>
              </a:rPr>
              <a:t>, behalve</a:t>
            </a:r>
          </a:p>
          <a:p>
            <a:pPr marL="906463" indent="-457200">
              <a:lnSpc>
                <a:spcPct val="140000"/>
              </a:lnSpc>
              <a:buFont typeface="Wingdings" panose="05000000000000000000" pitchFamily="2" charset="2"/>
              <a:buChar char="Ø"/>
            </a:pPr>
            <a:r>
              <a:rPr lang="nl-BE" sz="2400" dirty="0">
                <a:latin typeface="Calibri" panose="020F0502020204030204" pitchFamily="34" charset="0"/>
                <a:sym typeface="Wingdings" pitchFamily="2" charset="2"/>
              </a:rPr>
              <a:t>ANB</a:t>
            </a:r>
          </a:p>
          <a:p>
            <a:pPr marL="906463" indent="-457200">
              <a:lnSpc>
                <a:spcPct val="140000"/>
              </a:lnSpc>
              <a:buFont typeface="Wingdings" panose="05000000000000000000" pitchFamily="2" charset="2"/>
              <a:buChar char="Ø"/>
            </a:pPr>
            <a:r>
              <a:rPr lang="nl-BE" sz="2400" dirty="0">
                <a:latin typeface="Calibri" panose="020F0502020204030204" pitchFamily="34" charset="0"/>
                <a:sym typeface="Wingdings" pitchFamily="2" charset="2"/>
              </a:rPr>
              <a:t>Openbare eigenaars  IHD</a:t>
            </a:r>
          </a:p>
          <a:p>
            <a:pPr marL="906463" indent="-457200">
              <a:lnSpc>
                <a:spcPct val="140000"/>
              </a:lnSpc>
              <a:buFont typeface="Wingdings" panose="05000000000000000000" pitchFamily="2" charset="2"/>
              <a:buChar char="Ø"/>
            </a:pPr>
            <a:r>
              <a:rPr lang="nl-BE" sz="2400" dirty="0">
                <a:latin typeface="Calibri" panose="020F0502020204030204" pitchFamily="34" charset="0"/>
                <a:sym typeface="Wingdings" pitchFamily="2" charset="2"/>
              </a:rPr>
              <a:t>Wel nodig  subsidie, reservaat</a:t>
            </a:r>
          </a:p>
          <a:p>
            <a:pPr marL="449263" indent="-449263">
              <a:lnSpc>
                <a:spcPct val="120000"/>
              </a:lnSpc>
              <a:spcBef>
                <a:spcPts val="1800"/>
              </a:spcBef>
              <a:spcAft>
                <a:spcPts val="600"/>
              </a:spcAft>
              <a:buFont typeface="Wingdings" panose="05000000000000000000" pitchFamily="2" charset="2"/>
              <a:buChar char="§"/>
            </a:pPr>
            <a:r>
              <a:rPr lang="nl-BE" sz="2800" b="1" dirty="0">
                <a:latin typeface="Calibri" panose="020F0502020204030204" pitchFamily="34" charset="0"/>
                <a:sym typeface="Wingdings" pitchFamily="2" charset="2"/>
              </a:rPr>
              <a:t>Beheerplan = werkinstrument = verbintenis (24 j)</a:t>
            </a:r>
          </a:p>
          <a:p>
            <a:pPr marL="449263" indent="-449263">
              <a:lnSpc>
                <a:spcPct val="120000"/>
              </a:lnSpc>
              <a:spcBef>
                <a:spcPts val="1800"/>
              </a:spcBef>
              <a:spcAft>
                <a:spcPts val="600"/>
              </a:spcAft>
              <a:buFont typeface="Wingdings" panose="05000000000000000000" pitchFamily="2" charset="2"/>
              <a:buChar char="§"/>
            </a:pPr>
            <a:r>
              <a:rPr lang="nl-BE" sz="2800" b="1" dirty="0">
                <a:latin typeface="Calibri" panose="020F0502020204030204" pitchFamily="34" charset="0"/>
                <a:sym typeface="Wingdings" pitchFamily="2" charset="2"/>
              </a:rPr>
              <a:t>Voordelen!</a:t>
            </a:r>
          </a:p>
          <a:p>
            <a:pPr marL="449263" indent="-449263" defTabSz="449263">
              <a:lnSpc>
                <a:spcPct val="120000"/>
              </a:lnSpc>
              <a:spcBef>
                <a:spcPts val="600"/>
              </a:spcBef>
              <a:spcAft>
                <a:spcPts val="600"/>
              </a:spcAft>
              <a:buFont typeface="Wingdings" panose="05000000000000000000" pitchFamily="2" charset="2"/>
              <a:buChar char="Ø"/>
            </a:pPr>
            <a:endParaRPr lang="nl-BE" sz="2200" dirty="0">
              <a:latin typeface="Calibri" panose="020F0502020204030204" pitchFamily="34" charset="0"/>
              <a:sym typeface="Wingdings" panose="05000000000000000000" pitchFamily="2" charset="2"/>
            </a:endParaRPr>
          </a:p>
          <a:p>
            <a:pPr>
              <a:lnSpc>
                <a:spcPct val="120000"/>
              </a:lnSpc>
              <a:spcBef>
                <a:spcPts val="600"/>
              </a:spcBef>
              <a:spcAft>
                <a:spcPts val="1800"/>
              </a:spcAft>
            </a:pPr>
            <a:endParaRPr lang="nl-NL" sz="2800" b="1" dirty="0">
              <a:latin typeface="Calibri" panose="020F0502020204030204" pitchFamily="34" charset="0"/>
            </a:endParaRPr>
          </a:p>
          <a:p>
            <a:pPr>
              <a:lnSpc>
                <a:spcPct val="120000"/>
              </a:lnSpc>
            </a:pPr>
            <a:endParaRPr lang="nl-BE" sz="2200" dirty="0">
              <a:latin typeface="Calibri" panose="020F0502020204030204" pitchFamily="34" charset="0"/>
            </a:endParaRPr>
          </a:p>
          <a:p>
            <a:pPr>
              <a:lnSpc>
                <a:spcPct val="120000"/>
              </a:lnSpc>
            </a:pPr>
            <a:endParaRPr lang="nl-BE" sz="2200" dirty="0">
              <a:latin typeface="Calibri" panose="020F0502020204030204" pitchFamily="34" charset="0"/>
            </a:endParaRPr>
          </a:p>
          <a:p>
            <a:pPr>
              <a:lnSpc>
                <a:spcPct val="120000"/>
              </a:lnSpc>
              <a:spcBef>
                <a:spcPts val="600"/>
              </a:spcBef>
              <a:spcAft>
                <a:spcPts val="1800"/>
              </a:spcAft>
            </a:pPr>
            <a:endParaRPr lang="nl-NL" sz="2800" b="1" dirty="0"/>
          </a:p>
        </p:txBody>
      </p:sp>
    </p:spTree>
    <p:extLst>
      <p:ext uri="{BB962C8B-B14F-4D97-AF65-F5344CB8AC3E}">
        <p14:creationId xmlns:p14="http://schemas.microsoft.com/office/powerpoint/2010/main" val="1223198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2"/>
            <a:ext cx="9144000" cy="998985"/>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Natuurbeheerplanning</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539552" y="1009628"/>
            <a:ext cx="8258373" cy="5659732"/>
          </a:xfrm>
          <a:prstGeom prst="rect">
            <a:avLst/>
          </a:prstGeom>
          <a:noFill/>
        </p:spPr>
        <p:txBody>
          <a:bodyPr>
            <a:normAutofit fontScale="85000" lnSpcReduction="20000"/>
          </a:bodyPr>
          <a:lstStyle/>
          <a:p>
            <a:pPr>
              <a:lnSpc>
                <a:spcPct val="120000"/>
              </a:lnSpc>
              <a:spcBef>
                <a:spcPts val="600"/>
              </a:spcBef>
              <a:spcAft>
                <a:spcPts val="1800"/>
              </a:spcAft>
            </a:pPr>
            <a:r>
              <a:rPr lang="nl-NL" sz="2800" b="1" dirty="0">
                <a:latin typeface="Calibri" panose="020F0502020204030204" pitchFamily="34" charset="0"/>
              </a:rPr>
              <a:t>Vrijstelling via goedgekeurd natuurbeheerplan van:</a:t>
            </a:r>
          </a:p>
          <a:p>
            <a:pPr marL="457200" indent="-457200">
              <a:lnSpc>
                <a:spcPct val="120000"/>
              </a:lnSpc>
              <a:spcBef>
                <a:spcPts val="600"/>
              </a:spcBef>
              <a:spcAft>
                <a:spcPts val="600"/>
              </a:spcAft>
              <a:buFont typeface="Wingdings" panose="05000000000000000000" pitchFamily="2" charset="2"/>
              <a:buChar char="Ø"/>
            </a:pPr>
            <a:r>
              <a:rPr lang="nl-NL" sz="2800" dirty="0">
                <a:latin typeface="Calibri" panose="020F0502020204030204" pitchFamily="34" charset="0"/>
              </a:rPr>
              <a:t>machtigingen in toepassing v.h. BD </a:t>
            </a:r>
          </a:p>
          <a:p>
            <a:pPr marL="457200" indent="-457200">
              <a:lnSpc>
                <a:spcPct val="120000"/>
              </a:lnSpc>
              <a:spcBef>
                <a:spcPts val="600"/>
              </a:spcBef>
              <a:spcAft>
                <a:spcPts val="600"/>
              </a:spcAft>
              <a:buFont typeface="Wingdings" panose="05000000000000000000" pitchFamily="2" charset="2"/>
              <a:buChar char="Ø"/>
            </a:pPr>
            <a:r>
              <a:rPr lang="nl-NL" sz="2800" dirty="0">
                <a:latin typeface="Calibri" panose="020F0502020204030204" pitchFamily="34" charset="0"/>
              </a:rPr>
              <a:t>natuurvergunningsplicht vegetaties/KLE</a:t>
            </a:r>
          </a:p>
          <a:p>
            <a:pPr marL="457200" indent="-457200">
              <a:lnSpc>
                <a:spcPct val="120000"/>
              </a:lnSpc>
              <a:spcBef>
                <a:spcPts val="600"/>
              </a:spcBef>
              <a:spcAft>
                <a:spcPts val="600"/>
              </a:spcAft>
              <a:buFont typeface="Wingdings" panose="05000000000000000000" pitchFamily="2" charset="2"/>
              <a:buChar char="Ø"/>
            </a:pPr>
            <a:r>
              <a:rPr lang="nl-NL" sz="2800" dirty="0">
                <a:latin typeface="Calibri" panose="020F0502020204030204" pitchFamily="34" charset="0"/>
              </a:rPr>
              <a:t>individuele ontheffing op VEN-verboden</a:t>
            </a:r>
          </a:p>
          <a:p>
            <a:pPr marL="457200" indent="-457200">
              <a:lnSpc>
                <a:spcPct val="120000"/>
              </a:lnSpc>
              <a:spcBef>
                <a:spcPts val="600"/>
              </a:spcBef>
              <a:spcAft>
                <a:spcPts val="600"/>
              </a:spcAft>
              <a:buFont typeface="Wingdings" panose="05000000000000000000" pitchFamily="2" charset="2"/>
              <a:buChar char="Ø"/>
            </a:pPr>
            <a:r>
              <a:rPr lang="nl-NL" sz="2800" dirty="0">
                <a:latin typeface="Calibri" panose="020F0502020204030204" pitchFamily="34" charset="0"/>
              </a:rPr>
              <a:t>passende beoordelingsplicht</a:t>
            </a:r>
          </a:p>
          <a:p>
            <a:pPr marL="457200" indent="-457200">
              <a:lnSpc>
                <a:spcPct val="120000"/>
              </a:lnSpc>
              <a:spcBef>
                <a:spcPts val="600"/>
              </a:spcBef>
              <a:spcAft>
                <a:spcPts val="600"/>
              </a:spcAft>
              <a:buFont typeface="Wingdings" panose="05000000000000000000" pitchFamily="2" charset="2"/>
              <a:buChar char="Ø"/>
            </a:pPr>
            <a:r>
              <a:rPr lang="nl-NL" sz="2800" dirty="0">
                <a:latin typeface="Calibri" panose="020F0502020204030204" pitchFamily="34" charset="0"/>
              </a:rPr>
              <a:t>afwijking op de verboden uit het Soortenbesluit</a:t>
            </a:r>
          </a:p>
          <a:p>
            <a:pPr marL="457200" indent="-457200">
              <a:lnSpc>
                <a:spcPct val="120000"/>
              </a:lnSpc>
              <a:spcBef>
                <a:spcPts val="600"/>
              </a:spcBef>
              <a:spcAft>
                <a:spcPts val="600"/>
              </a:spcAft>
              <a:buFont typeface="Wingdings" panose="05000000000000000000" pitchFamily="2" charset="2"/>
              <a:buChar char="Ø"/>
            </a:pPr>
            <a:r>
              <a:rPr lang="nl-BE" sz="2800" dirty="0">
                <a:latin typeface="Calibri" panose="020F0502020204030204" pitchFamily="34" charset="0"/>
              </a:rPr>
              <a:t>omgevingsvergunningsplicht voor ontbossing ter realisatie van Europese natuurdoelen in </a:t>
            </a:r>
            <a:r>
              <a:rPr lang="nl-BE" sz="2800" u="sng" dirty="0">
                <a:latin typeface="Calibri" panose="020F0502020204030204" pitchFamily="34" charset="0"/>
              </a:rPr>
              <a:t>natuurreservaten</a:t>
            </a:r>
            <a:r>
              <a:rPr lang="nl-BE" sz="2800" dirty="0">
                <a:latin typeface="Calibri" panose="020F0502020204030204" pitchFamily="34" charset="0"/>
              </a:rPr>
              <a:t> (type 4) (art 47 BD)</a:t>
            </a:r>
          </a:p>
          <a:p>
            <a:pPr marL="457200" indent="-457200">
              <a:lnSpc>
                <a:spcPct val="120000"/>
              </a:lnSpc>
              <a:spcBef>
                <a:spcPts val="600"/>
              </a:spcBef>
              <a:spcAft>
                <a:spcPts val="600"/>
              </a:spcAft>
              <a:buFont typeface="Wingdings" panose="05000000000000000000" pitchFamily="2" charset="2"/>
              <a:buChar char="Ø"/>
            </a:pPr>
            <a:r>
              <a:rPr lang="nl-BE" sz="2800" dirty="0">
                <a:latin typeface="Calibri" panose="020F0502020204030204" pitchFamily="34" charset="0"/>
              </a:rPr>
              <a:t>omgevingsvergunningsplicht voor het vellen van hoogstammige bomen en aantal kleine inrichtingswerken</a:t>
            </a:r>
            <a:endParaRPr lang="nl-NL" sz="2800" dirty="0">
              <a:latin typeface="Calibri" panose="020F0502020204030204" pitchFamily="34" charset="0"/>
            </a:endParaRPr>
          </a:p>
          <a:p>
            <a:pPr marL="449263" indent="-449263" defTabSz="449263">
              <a:lnSpc>
                <a:spcPct val="120000"/>
              </a:lnSpc>
              <a:spcBef>
                <a:spcPts val="600"/>
              </a:spcBef>
              <a:spcAft>
                <a:spcPts val="600"/>
              </a:spcAft>
              <a:buFont typeface="Wingdings" panose="05000000000000000000" pitchFamily="2" charset="2"/>
              <a:buChar char="Ø"/>
            </a:pPr>
            <a:endParaRPr lang="nl-BE" sz="2200" dirty="0">
              <a:latin typeface="Calibri" panose="020F0502020204030204" pitchFamily="34" charset="0"/>
              <a:sym typeface="Wingdings" panose="05000000000000000000" pitchFamily="2" charset="2"/>
            </a:endParaRPr>
          </a:p>
          <a:p>
            <a:pPr>
              <a:lnSpc>
                <a:spcPct val="120000"/>
              </a:lnSpc>
              <a:spcBef>
                <a:spcPts val="600"/>
              </a:spcBef>
              <a:spcAft>
                <a:spcPts val="1800"/>
              </a:spcAft>
            </a:pPr>
            <a:endParaRPr lang="nl-NL" sz="2800" b="1" dirty="0">
              <a:latin typeface="Calibri" panose="020F0502020204030204" pitchFamily="34" charset="0"/>
            </a:endParaRPr>
          </a:p>
          <a:p>
            <a:pPr>
              <a:lnSpc>
                <a:spcPct val="120000"/>
              </a:lnSpc>
            </a:pPr>
            <a:endParaRPr lang="nl-BE" sz="2200" dirty="0">
              <a:latin typeface="Calibri" panose="020F0502020204030204" pitchFamily="34" charset="0"/>
            </a:endParaRPr>
          </a:p>
          <a:p>
            <a:pPr>
              <a:lnSpc>
                <a:spcPct val="120000"/>
              </a:lnSpc>
            </a:pPr>
            <a:endParaRPr lang="nl-BE" sz="2200" dirty="0">
              <a:latin typeface="Calibri" panose="020F0502020204030204" pitchFamily="34" charset="0"/>
            </a:endParaRPr>
          </a:p>
          <a:p>
            <a:pPr>
              <a:lnSpc>
                <a:spcPct val="120000"/>
              </a:lnSpc>
              <a:spcBef>
                <a:spcPts val="600"/>
              </a:spcBef>
              <a:spcAft>
                <a:spcPts val="1800"/>
              </a:spcAft>
            </a:pPr>
            <a:endParaRPr lang="nl-NL" sz="2800" b="1" dirty="0"/>
          </a:p>
        </p:txBody>
      </p:sp>
    </p:spTree>
    <p:extLst>
      <p:ext uri="{BB962C8B-B14F-4D97-AF65-F5344CB8AC3E}">
        <p14:creationId xmlns:p14="http://schemas.microsoft.com/office/powerpoint/2010/main" val="1220491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2"/>
            <a:ext cx="9144000" cy="998985"/>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Natuurbeheerplanning</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539552" y="1009628"/>
            <a:ext cx="8258373" cy="5659732"/>
          </a:xfrm>
          <a:prstGeom prst="rect">
            <a:avLst/>
          </a:prstGeom>
          <a:noFill/>
        </p:spPr>
        <p:txBody>
          <a:bodyPr>
            <a:normAutofit fontScale="32500" lnSpcReduction="20000"/>
          </a:bodyPr>
          <a:lstStyle/>
          <a:p>
            <a:pPr>
              <a:lnSpc>
                <a:spcPct val="120000"/>
              </a:lnSpc>
              <a:spcBef>
                <a:spcPts val="600"/>
              </a:spcBef>
              <a:spcAft>
                <a:spcPts val="1200"/>
              </a:spcAft>
            </a:pPr>
            <a:r>
              <a:rPr lang="nl-BE" sz="6200" b="1" dirty="0">
                <a:latin typeface="Calibri" panose="020F0502020204030204" pitchFamily="34" charset="0"/>
              </a:rPr>
              <a:t>Vrijstelling  in NBP van de omgevingsvergunningsplicht voor  volgende kleine inrichtingswerken (zie BVR vrijstelling, art. 6.2) </a:t>
            </a:r>
            <a:endParaRPr lang="nl-NL" sz="6200" b="1" dirty="0">
              <a:latin typeface="Calibri" panose="020F0502020204030204" pitchFamily="34" charset="0"/>
            </a:endParaRPr>
          </a:p>
          <a:p>
            <a:pPr marL="449263" indent="-449263" defTabSz="449263">
              <a:lnSpc>
                <a:spcPct val="140000"/>
              </a:lnSpc>
              <a:spcAft>
                <a:spcPts val="300"/>
              </a:spcAft>
              <a:buFont typeface="Wingdings" panose="05000000000000000000" pitchFamily="2" charset="2"/>
              <a:buChar char="Ø"/>
            </a:pPr>
            <a:r>
              <a:rPr lang="nl-BE" sz="4900" dirty="0">
                <a:latin typeface="Calibri" panose="020F0502020204030204" pitchFamily="34" charset="0"/>
                <a:sym typeface="Wingdings" panose="05000000000000000000" pitchFamily="2" charset="2"/>
              </a:rPr>
              <a:t>het aanleggen of herinrichten van perceelsopritten en </a:t>
            </a:r>
            <a:r>
              <a:rPr lang="nl-BE" sz="4900" dirty="0" err="1">
                <a:latin typeface="Calibri" panose="020F0502020204030204" pitchFamily="34" charset="0"/>
                <a:sym typeface="Wingdings" panose="05000000000000000000" pitchFamily="2" charset="2"/>
              </a:rPr>
              <a:t>perceelsovergangen</a:t>
            </a:r>
            <a:r>
              <a:rPr lang="nl-BE" sz="4900" dirty="0">
                <a:latin typeface="Calibri" panose="020F0502020204030204" pitchFamily="34" charset="0"/>
                <a:sym typeface="Wingdings" panose="05000000000000000000" pitchFamily="2" charset="2"/>
              </a:rPr>
              <a:t>, inclusief de eventueel hiervoor strikt noodzakelijke </a:t>
            </a:r>
            <a:r>
              <a:rPr lang="nl-BE" sz="4900" dirty="0" err="1">
                <a:latin typeface="Calibri" panose="020F0502020204030204" pitchFamily="34" charset="0"/>
                <a:sym typeface="Wingdings" panose="05000000000000000000" pitchFamily="2" charset="2"/>
              </a:rPr>
              <a:t>inbuizing</a:t>
            </a:r>
            <a:r>
              <a:rPr lang="nl-BE" sz="4900" dirty="0">
                <a:latin typeface="Calibri" panose="020F0502020204030204" pitchFamily="34" charset="0"/>
                <a:sym typeface="Wingdings" panose="05000000000000000000" pitchFamily="2" charset="2"/>
              </a:rPr>
              <a:t> van grachten;</a:t>
            </a:r>
          </a:p>
          <a:p>
            <a:pPr marL="449263" indent="-449263" defTabSz="449263">
              <a:lnSpc>
                <a:spcPct val="140000"/>
              </a:lnSpc>
              <a:spcAft>
                <a:spcPts val="300"/>
              </a:spcAft>
              <a:buFont typeface="Wingdings" panose="05000000000000000000" pitchFamily="2" charset="2"/>
              <a:buChar char="Ø"/>
            </a:pPr>
            <a:r>
              <a:rPr lang="nl-BE" sz="4900" dirty="0">
                <a:latin typeface="Calibri" panose="020F0502020204030204" pitchFamily="34" charset="0"/>
                <a:sym typeface="Wingdings" panose="05000000000000000000" pitchFamily="2" charset="2"/>
              </a:rPr>
              <a:t>het aanleggen, </a:t>
            </a:r>
            <a:r>
              <a:rPr lang="nl-BE" sz="4900" dirty="0" err="1">
                <a:latin typeface="Calibri" panose="020F0502020204030204" pitchFamily="34" charset="0"/>
                <a:sym typeface="Wingdings" panose="05000000000000000000" pitchFamily="2" charset="2"/>
              </a:rPr>
              <a:t>inbuizen</a:t>
            </a:r>
            <a:r>
              <a:rPr lang="nl-BE" sz="4900" dirty="0">
                <a:latin typeface="Calibri" panose="020F0502020204030204" pitchFamily="34" charset="0"/>
                <a:sym typeface="Wingdings" panose="05000000000000000000" pitchFamily="2" charset="2"/>
              </a:rPr>
              <a:t>, openleggen, </a:t>
            </a:r>
            <a:r>
              <a:rPr lang="nl-BE" sz="4900" dirty="0" err="1">
                <a:latin typeface="Calibri" panose="020F0502020204030204" pitchFamily="34" charset="0"/>
                <a:sym typeface="Wingdings" panose="05000000000000000000" pitchFamily="2" charset="2"/>
              </a:rPr>
              <a:t>herprofileren</a:t>
            </a:r>
            <a:r>
              <a:rPr lang="nl-BE" sz="4900" dirty="0">
                <a:latin typeface="Calibri" panose="020F0502020204030204" pitchFamily="34" charset="0"/>
                <a:sym typeface="Wingdings" panose="05000000000000000000" pitchFamily="2" charset="2"/>
              </a:rPr>
              <a:t> of geheel of gedeeltelijk dempen van grachten voor de detailontwatering van een gebied, voor zover de bodem van de aan te leggen grachten niet dieper is dan 1,5 meter, gemeten vanaf het maaiveld;</a:t>
            </a:r>
          </a:p>
          <a:p>
            <a:pPr marL="449263" indent="-449263" defTabSz="449263">
              <a:lnSpc>
                <a:spcPct val="140000"/>
              </a:lnSpc>
              <a:spcAft>
                <a:spcPts val="300"/>
              </a:spcAft>
              <a:buFont typeface="Wingdings" panose="05000000000000000000" pitchFamily="2" charset="2"/>
              <a:buChar char="Ø"/>
            </a:pPr>
            <a:r>
              <a:rPr lang="nl-BE" sz="4900" dirty="0">
                <a:latin typeface="Calibri" panose="020F0502020204030204" pitchFamily="34" charset="0"/>
                <a:sym typeface="Wingdings" panose="05000000000000000000" pitchFamily="2" charset="2"/>
              </a:rPr>
              <a:t>het uitvoeren van reliëfwijzigingen van minder dan een meter die de aard en de functie van het terrein niet wijzigen;</a:t>
            </a:r>
          </a:p>
          <a:p>
            <a:pPr marL="449263" indent="-449263" defTabSz="449263">
              <a:lnSpc>
                <a:spcPct val="140000"/>
              </a:lnSpc>
              <a:spcAft>
                <a:spcPts val="300"/>
              </a:spcAft>
              <a:buFont typeface="Wingdings" panose="05000000000000000000" pitchFamily="2" charset="2"/>
              <a:buChar char="Ø"/>
            </a:pPr>
            <a:r>
              <a:rPr lang="nl-BE" sz="4900" dirty="0">
                <a:latin typeface="Calibri" panose="020F0502020204030204" pitchFamily="34" charset="0"/>
                <a:sym typeface="Wingdings" panose="05000000000000000000" pitchFamily="2" charset="2"/>
              </a:rPr>
              <a:t>het plaatsen of herinrichten van kleinschalige toeristisch-recreatieve infrastructuur zoals zitbanken, picknicktafels, vuilbakken, fietsenrekken, speeltoestellen, infopanelen en infokiosken;</a:t>
            </a:r>
          </a:p>
          <a:p>
            <a:pPr marL="449263" indent="-449263" defTabSz="449263">
              <a:lnSpc>
                <a:spcPct val="140000"/>
              </a:lnSpc>
              <a:spcAft>
                <a:spcPts val="300"/>
              </a:spcAft>
              <a:buFont typeface="Wingdings" panose="05000000000000000000" pitchFamily="2" charset="2"/>
              <a:buChar char="Ø"/>
            </a:pPr>
            <a:r>
              <a:rPr lang="nl-BE" sz="4900" dirty="0">
                <a:latin typeface="Calibri" panose="020F0502020204030204" pitchFamily="34" charset="0"/>
                <a:sym typeface="Wingdings" panose="05000000000000000000" pitchFamily="2" charset="2"/>
              </a:rPr>
              <a:t>het plaatsen of herinrichten van kleinschalige faunavoorzieningen;</a:t>
            </a:r>
          </a:p>
          <a:p>
            <a:pPr marL="449263" indent="-449263" defTabSz="449263">
              <a:lnSpc>
                <a:spcPct val="140000"/>
              </a:lnSpc>
              <a:spcAft>
                <a:spcPts val="300"/>
              </a:spcAft>
              <a:buFont typeface="Wingdings" panose="05000000000000000000" pitchFamily="2" charset="2"/>
              <a:buChar char="Ø"/>
            </a:pPr>
            <a:r>
              <a:rPr lang="nl-BE" sz="4900" dirty="0">
                <a:latin typeface="Calibri" panose="020F0502020204030204" pitchFamily="34" charset="0"/>
                <a:sym typeface="Wingdings" panose="05000000000000000000" pitchFamily="2" charset="2"/>
              </a:rPr>
              <a:t>het aanleggen of herinrichten van infiltratie- of buffervoorzieningen met een maximale oppervlakte van 100 vierkante meter;</a:t>
            </a:r>
          </a:p>
          <a:p>
            <a:pPr marL="449263" indent="-449263" defTabSz="449263">
              <a:lnSpc>
                <a:spcPct val="140000"/>
              </a:lnSpc>
              <a:spcAft>
                <a:spcPts val="300"/>
              </a:spcAft>
              <a:buFont typeface="Wingdings" panose="05000000000000000000" pitchFamily="2" charset="2"/>
              <a:buChar char="Ø"/>
            </a:pPr>
            <a:r>
              <a:rPr lang="nl-BE" sz="4900" dirty="0">
                <a:latin typeface="Calibri" panose="020F0502020204030204" pitchFamily="34" charset="0"/>
                <a:sym typeface="Wingdings" panose="05000000000000000000" pitchFamily="2" charset="2"/>
              </a:rPr>
              <a:t>het aanleggen of herinrichten van poelen in functie van natuur- of landschapsbeheer met een maximale oppervlakte van 100 vierkante meter.</a:t>
            </a:r>
          </a:p>
          <a:p>
            <a:pPr defTabSz="449263">
              <a:lnSpc>
                <a:spcPct val="140000"/>
              </a:lnSpc>
            </a:pPr>
            <a:endParaRPr lang="nl-BE" sz="4900" dirty="0">
              <a:latin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985723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2"/>
            <a:ext cx="9144000" cy="998985"/>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Natuurbeheerplanning</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539552" y="1009628"/>
            <a:ext cx="8258373" cy="5659732"/>
          </a:xfrm>
          <a:prstGeom prst="rect">
            <a:avLst/>
          </a:prstGeom>
          <a:noFill/>
        </p:spPr>
        <p:txBody>
          <a:bodyPr>
            <a:normAutofit fontScale="40000" lnSpcReduction="20000"/>
          </a:bodyPr>
          <a:lstStyle/>
          <a:p>
            <a:pPr defTabSz="449263">
              <a:lnSpc>
                <a:spcPct val="140000"/>
              </a:lnSpc>
            </a:pPr>
            <a:r>
              <a:rPr lang="nl-BE" sz="4900" dirty="0">
                <a:latin typeface="Calibri" panose="020F0502020204030204" pitchFamily="34" charset="0"/>
                <a:sym typeface="Wingdings" panose="05000000000000000000" pitchFamily="2" charset="2"/>
              </a:rPr>
              <a:t>Deze vrijstelling geldt niet als:</a:t>
            </a:r>
          </a:p>
          <a:p>
            <a:pPr marL="449263" indent="-449263" defTabSz="449263">
              <a:lnSpc>
                <a:spcPct val="140000"/>
              </a:lnSpc>
              <a:buFont typeface="Wingdings" panose="05000000000000000000" pitchFamily="2" charset="2"/>
              <a:buChar char="Ø"/>
            </a:pPr>
            <a:r>
              <a:rPr lang="nl-BE" sz="4900" dirty="0">
                <a:latin typeface="Calibri" panose="020F0502020204030204" pitchFamily="34" charset="0"/>
                <a:sym typeface="Wingdings" panose="05000000000000000000" pitchFamily="2" charset="2"/>
              </a:rPr>
              <a:t>de werken strijdig zijn met voorschriften van stedenbouwkundige verordeningen, ruimtelijke uitvoeringsplannen (</a:t>
            </a:r>
            <a:r>
              <a:rPr lang="nl-BE" sz="4900" dirty="0" err="1">
                <a:latin typeface="Calibri" panose="020F0502020204030204" pitchFamily="34" charset="0"/>
                <a:sym typeface="Wingdings" panose="05000000000000000000" pitchFamily="2" charset="2"/>
              </a:rPr>
              <a:t>RUP’s</a:t>
            </a:r>
            <a:r>
              <a:rPr lang="nl-BE" sz="4900" dirty="0">
                <a:latin typeface="Calibri" panose="020F0502020204030204" pitchFamily="34" charset="0"/>
                <a:sym typeface="Wingdings" panose="05000000000000000000" pitchFamily="2" charset="2"/>
              </a:rPr>
              <a:t>)</a:t>
            </a:r>
          </a:p>
          <a:p>
            <a:pPr marL="449263" indent="-449263" defTabSz="449263">
              <a:lnSpc>
                <a:spcPct val="140000"/>
              </a:lnSpc>
              <a:buFont typeface="Wingdings" panose="05000000000000000000" pitchFamily="2" charset="2"/>
              <a:buChar char="Ø"/>
            </a:pPr>
            <a:r>
              <a:rPr lang="nl-BE" sz="4900" dirty="0">
                <a:latin typeface="Calibri" panose="020F0502020204030204" pitchFamily="34" charset="0"/>
                <a:sym typeface="Wingdings" panose="05000000000000000000" pitchFamily="2" charset="2"/>
              </a:rPr>
              <a:t>er voor we werken een MER, passende beoordeling of een mobiliteitsstudie moet opgemaakt worden</a:t>
            </a:r>
          </a:p>
          <a:p>
            <a:pPr marL="449263" indent="-449263" defTabSz="449263">
              <a:lnSpc>
                <a:spcPct val="140000"/>
              </a:lnSpc>
              <a:buFont typeface="Wingdings" panose="05000000000000000000" pitchFamily="2" charset="2"/>
              <a:buChar char="Ø"/>
            </a:pPr>
            <a:r>
              <a:rPr lang="nl-BE" sz="4900" dirty="0">
                <a:latin typeface="Calibri" panose="020F0502020204030204" pitchFamily="34" charset="0"/>
                <a:sym typeface="Wingdings" panose="05000000000000000000" pitchFamily="2" charset="2"/>
              </a:rPr>
              <a:t>de werken liggen in </a:t>
            </a:r>
          </a:p>
          <a:p>
            <a:pPr marL="536575" defTabSz="449263">
              <a:lnSpc>
                <a:spcPct val="140000"/>
              </a:lnSpc>
            </a:pPr>
            <a:r>
              <a:rPr lang="nl-BE" sz="4000" dirty="0">
                <a:latin typeface="Calibri" panose="020F0502020204030204" pitchFamily="34" charset="0"/>
                <a:sym typeface="Wingdings" panose="05000000000000000000" pitchFamily="2" charset="2"/>
              </a:rPr>
              <a:t>1° een vijf meter brede strook, te rekenen vanaf de bovenste rand van het talud van ingedeelde onbevaarbare en bevaarbare waterlopen;</a:t>
            </a:r>
          </a:p>
          <a:p>
            <a:pPr marL="536575" defTabSz="449263">
              <a:lnSpc>
                <a:spcPct val="140000"/>
              </a:lnSpc>
            </a:pPr>
            <a:r>
              <a:rPr lang="nl-BE" sz="4000" dirty="0">
                <a:latin typeface="Calibri" panose="020F0502020204030204" pitchFamily="34" charset="0"/>
                <a:sym typeface="Wingdings" panose="05000000000000000000" pitchFamily="2" charset="2"/>
              </a:rPr>
              <a:t>2° de erfdienstbaarheidszone langs grachten van algemeen belang, opgelegd in toepassing van artikel 32quaterdecies, §2, van  de wet van 26 maart 1971 op de bescherming van de oppervlaktewateren tegen verontreiniging;</a:t>
            </a:r>
          </a:p>
          <a:p>
            <a:pPr marL="536575" defTabSz="449263">
              <a:lnSpc>
                <a:spcPct val="140000"/>
              </a:lnSpc>
            </a:pPr>
            <a:r>
              <a:rPr lang="nl-BE" sz="4000" dirty="0">
                <a:latin typeface="Calibri" panose="020F0502020204030204" pitchFamily="34" charset="0"/>
                <a:sym typeface="Wingdings" panose="05000000000000000000" pitchFamily="2" charset="2"/>
              </a:rPr>
              <a:t>3° een afgebakende oeverzone als vermeld in artikel 3, § 2, 43°, van het decreet van 18 juli 2003 betreffende het integraal waterbeleid.</a:t>
            </a:r>
          </a:p>
          <a:p>
            <a:pPr marL="536575" defTabSz="449263">
              <a:lnSpc>
                <a:spcPct val="140000"/>
              </a:lnSpc>
            </a:pPr>
            <a:r>
              <a:rPr lang="nl-BE" sz="4000" dirty="0">
                <a:latin typeface="Calibri" panose="020F0502020204030204" pitchFamily="34" charset="0"/>
                <a:sym typeface="Wingdings" panose="05000000000000000000" pitchFamily="2" charset="2"/>
              </a:rPr>
              <a:t>Deze bepalingen zijn niet van toepassing op werken, uitgevoerd door of in opdracht van de beheerder van de waterloop of gracht.</a:t>
            </a:r>
          </a:p>
          <a:p>
            <a:pPr marL="449263" indent="-449263" defTabSz="449263">
              <a:lnSpc>
                <a:spcPct val="140000"/>
              </a:lnSpc>
              <a:buFont typeface="Wingdings" panose="05000000000000000000" pitchFamily="2" charset="2"/>
              <a:buChar char="Ø"/>
            </a:pPr>
            <a:endParaRPr lang="nl-BE" sz="2900" dirty="0">
              <a:latin typeface="Calibri" panose="020F0502020204030204" pitchFamily="34" charset="0"/>
              <a:sym typeface="Wingdings" panose="05000000000000000000" pitchFamily="2" charset="2"/>
            </a:endParaRPr>
          </a:p>
          <a:p>
            <a:pPr>
              <a:lnSpc>
                <a:spcPct val="140000"/>
              </a:lnSpc>
            </a:pPr>
            <a:endParaRPr lang="nl-NL" sz="2900" b="1" dirty="0">
              <a:latin typeface="Calibri" panose="020F0502020204030204" pitchFamily="34" charset="0"/>
            </a:endParaRPr>
          </a:p>
          <a:p>
            <a:pPr>
              <a:lnSpc>
                <a:spcPct val="140000"/>
              </a:lnSpc>
            </a:pPr>
            <a:endParaRPr lang="nl-BE" sz="2900" dirty="0">
              <a:latin typeface="Calibri" panose="020F0502020204030204" pitchFamily="34" charset="0"/>
            </a:endParaRPr>
          </a:p>
          <a:p>
            <a:pPr>
              <a:lnSpc>
                <a:spcPct val="140000"/>
              </a:lnSpc>
            </a:pPr>
            <a:endParaRPr lang="nl-BE" sz="2900" dirty="0">
              <a:latin typeface="Calibri" panose="020F0502020204030204" pitchFamily="34" charset="0"/>
            </a:endParaRPr>
          </a:p>
          <a:p>
            <a:pPr>
              <a:lnSpc>
                <a:spcPct val="120000"/>
              </a:lnSpc>
              <a:spcBef>
                <a:spcPts val="600"/>
              </a:spcBef>
              <a:spcAft>
                <a:spcPts val="1800"/>
              </a:spcAft>
            </a:pPr>
            <a:endParaRPr lang="nl-NL" sz="2800" b="1" dirty="0"/>
          </a:p>
        </p:txBody>
      </p:sp>
    </p:spTree>
    <p:extLst>
      <p:ext uri="{BB962C8B-B14F-4D97-AF65-F5344CB8AC3E}">
        <p14:creationId xmlns:p14="http://schemas.microsoft.com/office/powerpoint/2010/main" val="1854939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2"/>
            <a:ext cx="9144000" cy="998985"/>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Natuurbeheerplanning</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539552" y="1009628"/>
            <a:ext cx="8258373" cy="5659732"/>
          </a:xfrm>
          <a:prstGeom prst="rect">
            <a:avLst/>
          </a:prstGeom>
          <a:noFill/>
        </p:spPr>
        <p:txBody>
          <a:bodyPr>
            <a:normAutofit fontScale="92500" lnSpcReduction="20000"/>
          </a:bodyPr>
          <a:lstStyle/>
          <a:p>
            <a:pPr>
              <a:lnSpc>
                <a:spcPct val="120000"/>
              </a:lnSpc>
              <a:spcBef>
                <a:spcPts val="600"/>
              </a:spcBef>
              <a:spcAft>
                <a:spcPts val="1800"/>
              </a:spcAft>
            </a:pPr>
            <a:r>
              <a:rPr lang="nl-NL" sz="2800" b="1" dirty="0">
                <a:latin typeface="Calibri" panose="020F0502020204030204" pitchFamily="34" charset="0"/>
              </a:rPr>
              <a:t>Geen vrijstelling via goedgekeurd natuurbeheerplan van:</a:t>
            </a:r>
          </a:p>
          <a:p>
            <a:pPr marL="457200" indent="-457200">
              <a:lnSpc>
                <a:spcPct val="120000"/>
              </a:lnSpc>
              <a:spcBef>
                <a:spcPts val="600"/>
              </a:spcBef>
              <a:spcAft>
                <a:spcPts val="600"/>
              </a:spcAft>
              <a:buFont typeface="Wingdings" panose="05000000000000000000" pitchFamily="2" charset="2"/>
              <a:buChar char="Ø"/>
            </a:pPr>
            <a:r>
              <a:rPr lang="nl-NL" sz="2800" dirty="0">
                <a:latin typeface="Calibri" panose="020F0502020204030204" pitchFamily="34" charset="0"/>
              </a:rPr>
              <a:t>Ontbossingen - tenzij </a:t>
            </a:r>
            <a:r>
              <a:rPr lang="nl-BE" sz="2800" dirty="0">
                <a:latin typeface="Calibri" panose="020F0502020204030204" pitchFamily="34" charset="0"/>
              </a:rPr>
              <a:t>ter realisatie van Europese natuurdoelen in natuurreservaten (type 4)</a:t>
            </a:r>
          </a:p>
          <a:p>
            <a:pPr marL="457200" indent="-457200">
              <a:lnSpc>
                <a:spcPct val="120000"/>
              </a:lnSpc>
              <a:spcBef>
                <a:spcPts val="600"/>
              </a:spcBef>
              <a:spcAft>
                <a:spcPts val="600"/>
              </a:spcAft>
              <a:buFont typeface="Wingdings" panose="05000000000000000000" pitchFamily="2" charset="2"/>
              <a:buChar char="Ø"/>
            </a:pPr>
            <a:r>
              <a:rPr lang="nl-NL" sz="2800" dirty="0">
                <a:latin typeface="Calibri" panose="020F0502020204030204" pitchFamily="34" charset="0"/>
              </a:rPr>
              <a:t>Vergunning CBS bosaanplanting in AG </a:t>
            </a:r>
            <a:r>
              <a:rPr lang="nl-NL" sz="2800" dirty="0" err="1">
                <a:latin typeface="Calibri" panose="020F0502020204030204" pitchFamily="34" charset="0"/>
              </a:rPr>
              <a:t>ihkv</a:t>
            </a:r>
            <a:r>
              <a:rPr lang="nl-NL" sz="2800" dirty="0">
                <a:latin typeface="Calibri" panose="020F0502020204030204" pitchFamily="34" charset="0"/>
              </a:rPr>
              <a:t> Veldwetboek</a:t>
            </a:r>
          </a:p>
          <a:p>
            <a:pPr marL="457200" indent="-457200">
              <a:lnSpc>
                <a:spcPct val="120000"/>
              </a:lnSpc>
              <a:spcBef>
                <a:spcPts val="600"/>
              </a:spcBef>
              <a:spcAft>
                <a:spcPts val="600"/>
              </a:spcAft>
              <a:buFont typeface="Wingdings" panose="05000000000000000000" pitchFamily="2" charset="2"/>
              <a:buChar char="Ø"/>
            </a:pPr>
            <a:r>
              <a:rPr lang="nl-NL" sz="2800" dirty="0">
                <a:latin typeface="Calibri" panose="020F0502020204030204" pitchFamily="34" charset="0"/>
              </a:rPr>
              <a:t>Archeologienota in bepaalde gevallen </a:t>
            </a:r>
            <a:r>
              <a:rPr lang="nl-NL" sz="2100" dirty="0">
                <a:latin typeface="Calibri" panose="020F0502020204030204" pitchFamily="34" charset="0"/>
              </a:rPr>
              <a:t>(</a:t>
            </a:r>
            <a:r>
              <a:rPr lang="nl-BE" sz="2100" i="1" dirty="0">
                <a:latin typeface="Calibri" panose="020F0502020204030204" pitchFamily="34" charset="0"/>
                <a:hlinkClick r:id="rId4"/>
              </a:rPr>
              <a:t>https://www.onroerenderfgoed.be/nl/beheer/archeologisch-traject-bij-vergunningsaanvragen/wanneer-ben-je-verplicht-een-archeologisch-vooronderzoek-uit-te-voeren/</a:t>
            </a:r>
            <a:r>
              <a:rPr lang="nl-BE" sz="2100" dirty="0">
                <a:latin typeface="Calibri" panose="020F0502020204030204" pitchFamily="34" charset="0"/>
              </a:rPr>
              <a:t> )</a:t>
            </a:r>
          </a:p>
          <a:p>
            <a:pPr marL="457200" indent="-457200">
              <a:lnSpc>
                <a:spcPct val="120000"/>
              </a:lnSpc>
              <a:spcBef>
                <a:spcPts val="600"/>
              </a:spcBef>
              <a:spcAft>
                <a:spcPts val="600"/>
              </a:spcAft>
              <a:buFont typeface="Wingdings" panose="05000000000000000000" pitchFamily="2" charset="2"/>
              <a:buChar char="Ø"/>
            </a:pPr>
            <a:r>
              <a:rPr lang="nl-BE" sz="2800" dirty="0">
                <a:latin typeface="Calibri" panose="020F0502020204030204" pitchFamily="34" charset="0"/>
              </a:rPr>
              <a:t>(project)MER-regelgeving (NBP = een vergunning!)</a:t>
            </a:r>
          </a:p>
          <a:p>
            <a:pPr marL="457200" indent="-457200">
              <a:lnSpc>
                <a:spcPct val="120000"/>
              </a:lnSpc>
              <a:spcBef>
                <a:spcPts val="600"/>
              </a:spcBef>
              <a:spcAft>
                <a:spcPts val="600"/>
              </a:spcAft>
              <a:buFont typeface="Wingdings" panose="05000000000000000000" pitchFamily="2" charset="2"/>
              <a:buChar char="Ø"/>
            </a:pPr>
            <a:r>
              <a:rPr lang="nl-BE" sz="2800" dirty="0">
                <a:latin typeface="Calibri" panose="020F0502020204030204" pitchFamily="34" charset="0"/>
              </a:rPr>
              <a:t>Grondverzetsregeling</a:t>
            </a:r>
          </a:p>
          <a:p>
            <a:pPr marL="457200" indent="-457200">
              <a:lnSpc>
                <a:spcPct val="120000"/>
              </a:lnSpc>
              <a:spcBef>
                <a:spcPts val="600"/>
              </a:spcBef>
              <a:spcAft>
                <a:spcPts val="600"/>
              </a:spcAft>
              <a:buFont typeface="Wingdings" panose="05000000000000000000" pitchFamily="2" charset="2"/>
              <a:buChar char="Ø"/>
            </a:pPr>
            <a:r>
              <a:rPr lang="nl-BE" sz="2800" dirty="0">
                <a:latin typeface="Calibri" panose="020F0502020204030204" pitchFamily="34" charset="0"/>
              </a:rPr>
              <a:t>Watertoets</a:t>
            </a:r>
            <a:endParaRPr lang="nl-NL" sz="2800" dirty="0">
              <a:latin typeface="Calibri" panose="020F0502020204030204" pitchFamily="34" charset="0"/>
            </a:endParaRPr>
          </a:p>
          <a:p>
            <a:pPr marL="449263" indent="-449263" defTabSz="449263">
              <a:lnSpc>
                <a:spcPct val="120000"/>
              </a:lnSpc>
              <a:spcBef>
                <a:spcPts val="600"/>
              </a:spcBef>
              <a:spcAft>
                <a:spcPts val="600"/>
              </a:spcAft>
              <a:buFont typeface="Wingdings" panose="05000000000000000000" pitchFamily="2" charset="2"/>
              <a:buChar char="Ø"/>
            </a:pPr>
            <a:endParaRPr lang="nl-BE" sz="2200" dirty="0">
              <a:latin typeface="Calibri" panose="020F0502020204030204" pitchFamily="34" charset="0"/>
              <a:sym typeface="Wingdings" panose="05000000000000000000" pitchFamily="2" charset="2"/>
            </a:endParaRPr>
          </a:p>
          <a:p>
            <a:pPr>
              <a:lnSpc>
                <a:spcPct val="120000"/>
              </a:lnSpc>
              <a:spcBef>
                <a:spcPts val="600"/>
              </a:spcBef>
              <a:spcAft>
                <a:spcPts val="1800"/>
              </a:spcAft>
            </a:pPr>
            <a:endParaRPr lang="nl-NL" sz="2800" b="1" dirty="0">
              <a:latin typeface="Calibri" panose="020F0502020204030204" pitchFamily="34" charset="0"/>
            </a:endParaRPr>
          </a:p>
          <a:p>
            <a:pPr>
              <a:lnSpc>
                <a:spcPct val="120000"/>
              </a:lnSpc>
            </a:pPr>
            <a:endParaRPr lang="nl-BE" sz="2200" dirty="0">
              <a:latin typeface="Calibri" panose="020F0502020204030204" pitchFamily="34" charset="0"/>
            </a:endParaRPr>
          </a:p>
          <a:p>
            <a:pPr>
              <a:lnSpc>
                <a:spcPct val="120000"/>
              </a:lnSpc>
            </a:pPr>
            <a:endParaRPr lang="nl-BE" sz="2200" dirty="0">
              <a:latin typeface="Calibri" panose="020F0502020204030204" pitchFamily="34" charset="0"/>
            </a:endParaRPr>
          </a:p>
          <a:p>
            <a:pPr>
              <a:lnSpc>
                <a:spcPct val="120000"/>
              </a:lnSpc>
              <a:spcBef>
                <a:spcPts val="600"/>
              </a:spcBef>
              <a:spcAft>
                <a:spcPts val="1800"/>
              </a:spcAft>
            </a:pPr>
            <a:endParaRPr lang="nl-NL" sz="2800" b="1" dirty="0"/>
          </a:p>
        </p:txBody>
      </p:sp>
    </p:spTree>
    <p:extLst>
      <p:ext uri="{BB962C8B-B14F-4D97-AF65-F5344CB8AC3E}">
        <p14:creationId xmlns:p14="http://schemas.microsoft.com/office/powerpoint/2010/main" val="1385421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2"/>
            <a:ext cx="9144000" cy="998985"/>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Natuurbeheerplanning: ambitieniveaus</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grpSp>
        <p:nvGrpSpPr>
          <p:cNvPr id="2" name="Groep 1"/>
          <p:cNvGrpSpPr/>
          <p:nvPr/>
        </p:nvGrpSpPr>
        <p:grpSpPr>
          <a:xfrm>
            <a:off x="-6208" y="988681"/>
            <a:ext cx="9036496" cy="5752687"/>
            <a:chOff x="-6208" y="988681"/>
            <a:chExt cx="9036496" cy="5752687"/>
          </a:xfrm>
        </p:grpSpPr>
        <p:sp>
          <p:nvSpPr>
            <p:cNvPr id="13" name="Rechthoek 12"/>
            <p:cNvSpPr/>
            <p:nvPr/>
          </p:nvSpPr>
          <p:spPr>
            <a:xfrm>
              <a:off x="8238200" y="5826968"/>
              <a:ext cx="792088" cy="770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p:cNvSpPr/>
            <p:nvPr/>
          </p:nvSpPr>
          <p:spPr bwMode="auto">
            <a:xfrm>
              <a:off x="7933957" y="4977040"/>
              <a:ext cx="944506" cy="75704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2"/>
                </a:buClr>
                <a:buSzTx/>
                <a:buFontTx/>
                <a:buChar char="•"/>
                <a:tabLst/>
              </a:pPr>
              <a:endParaRPr kumimoji="0" lang="nl-BE" sz="2800" b="0" i="0" u="none" strike="noStrike" cap="none" normalizeH="0" baseline="0">
                <a:ln>
                  <a:noFill/>
                </a:ln>
                <a:solidFill>
                  <a:schemeClr val="tx1"/>
                </a:solidFill>
                <a:effectLst/>
                <a:latin typeface="Verdana" pitchFamily="34" charset="0"/>
                <a:ea typeface="Geneva" pitchFamily="-125" charset="-128"/>
              </a:endParaRPr>
            </a:p>
          </p:txBody>
        </p:sp>
        <p:sp>
          <p:nvSpPr>
            <p:cNvPr id="15" name="Tekstvak 14"/>
            <p:cNvSpPr txBox="1"/>
            <p:nvPr/>
          </p:nvSpPr>
          <p:spPr>
            <a:xfrm>
              <a:off x="5413877" y="988681"/>
              <a:ext cx="2520080" cy="880241"/>
            </a:xfrm>
            <a:prstGeom prst="rect">
              <a:avLst/>
            </a:prstGeom>
            <a:noFill/>
          </p:spPr>
          <p:txBody>
            <a:bodyPr wrap="square" rtlCol="0">
              <a:spAutoFit/>
            </a:bodyPr>
            <a:lstStyle/>
            <a:p>
              <a:pPr algn="ctr">
                <a:buNone/>
              </a:pPr>
              <a:r>
                <a:rPr lang="nl-BE" sz="1600" b="1" dirty="0"/>
                <a:t>Actief</a:t>
              </a:r>
              <a:r>
                <a:rPr lang="nl-BE" sz="1600" dirty="0"/>
                <a:t>: </a:t>
              </a:r>
            </a:p>
            <a:p>
              <a:pPr algn="ctr">
                <a:buNone/>
              </a:pPr>
              <a:r>
                <a:rPr lang="nl-BE" sz="1600" dirty="0"/>
                <a:t>een beheerder kiest voor natuurbeheer</a:t>
              </a:r>
            </a:p>
          </p:txBody>
        </p:sp>
        <p:sp>
          <p:nvSpPr>
            <p:cNvPr id="16" name="Tekstvak 15"/>
            <p:cNvSpPr txBox="1"/>
            <p:nvPr/>
          </p:nvSpPr>
          <p:spPr>
            <a:xfrm>
              <a:off x="5717921" y="1872208"/>
              <a:ext cx="3160542" cy="584775"/>
            </a:xfrm>
            <a:prstGeom prst="rect">
              <a:avLst/>
            </a:prstGeom>
            <a:noFill/>
          </p:spPr>
          <p:txBody>
            <a:bodyPr wrap="square" rtlCol="0">
              <a:spAutoFit/>
            </a:bodyPr>
            <a:lstStyle/>
            <a:p>
              <a:pPr>
                <a:buNone/>
              </a:pPr>
              <a:r>
                <a:rPr lang="nl-BE" sz="1600" i="1" dirty="0"/>
                <a:t>Duidelijkheid over engagement en beoordeling</a:t>
              </a:r>
            </a:p>
          </p:txBody>
        </p:sp>
        <p:pic>
          <p:nvPicPr>
            <p:cNvPr id="1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17182" y="2304256"/>
              <a:ext cx="5161281" cy="342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0654" y="1692497"/>
              <a:ext cx="32004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hthoek 19"/>
            <p:cNvSpPr/>
            <p:nvPr/>
          </p:nvSpPr>
          <p:spPr>
            <a:xfrm>
              <a:off x="-6208" y="5256584"/>
              <a:ext cx="2627784" cy="14847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Tekstvak 20"/>
            <p:cNvSpPr txBox="1"/>
            <p:nvPr/>
          </p:nvSpPr>
          <p:spPr>
            <a:xfrm>
              <a:off x="3773704" y="2304256"/>
              <a:ext cx="1074333" cy="338554"/>
            </a:xfrm>
            <a:prstGeom prst="rect">
              <a:avLst/>
            </a:prstGeom>
            <a:noFill/>
          </p:spPr>
          <p:txBody>
            <a:bodyPr wrap="none" rtlCol="0">
              <a:spAutoFit/>
            </a:bodyPr>
            <a:lstStyle/>
            <a:p>
              <a:r>
                <a:rPr lang="nl-BE" sz="1600" b="1" dirty="0"/>
                <a:t>Ambitie</a:t>
              </a:r>
            </a:p>
          </p:txBody>
        </p:sp>
        <p:sp>
          <p:nvSpPr>
            <p:cNvPr id="22" name="Tekstvak 21"/>
            <p:cNvSpPr txBox="1"/>
            <p:nvPr/>
          </p:nvSpPr>
          <p:spPr>
            <a:xfrm>
              <a:off x="3773704" y="3038504"/>
              <a:ext cx="1850822" cy="400110"/>
            </a:xfrm>
            <a:prstGeom prst="rect">
              <a:avLst/>
            </a:prstGeom>
            <a:solidFill>
              <a:schemeClr val="bg1"/>
            </a:solidFill>
          </p:spPr>
          <p:txBody>
            <a:bodyPr wrap="square" rtlCol="0">
              <a:spAutoFit/>
            </a:bodyPr>
            <a:lstStyle/>
            <a:p>
              <a:r>
                <a:rPr lang="nl-BE" sz="1000" dirty="0"/>
                <a:t>Behoud aanwezige natuurkwaliteit</a:t>
              </a:r>
            </a:p>
          </p:txBody>
        </p:sp>
        <p:grpSp>
          <p:nvGrpSpPr>
            <p:cNvPr id="23" name="Groep 22"/>
            <p:cNvGrpSpPr/>
            <p:nvPr/>
          </p:nvGrpSpPr>
          <p:grpSpPr>
            <a:xfrm>
              <a:off x="202854" y="3089026"/>
              <a:ext cx="3378200" cy="3508434"/>
              <a:chOff x="209062" y="3640692"/>
              <a:chExt cx="3378200" cy="3073400"/>
            </a:xfrm>
          </p:grpSpPr>
          <p:pic>
            <p:nvPicPr>
              <p:cNvPr id="24"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09062" y="3640692"/>
                <a:ext cx="3378200"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hthoek 24"/>
              <p:cNvSpPr/>
              <p:nvPr/>
            </p:nvSpPr>
            <p:spPr>
              <a:xfrm>
                <a:off x="2123728" y="5691561"/>
                <a:ext cx="720080" cy="2520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400" dirty="0"/>
                  <a:t>24 jaar</a:t>
                </a:r>
              </a:p>
            </p:txBody>
          </p:sp>
        </p:grpSp>
        <p:sp>
          <p:nvSpPr>
            <p:cNvPr id="26" name="Tekstvak 25"/>
            <p:cNvSpPr txBox="1"/>
            <p:nvPr/>
          </p:nvSpPr>
          <p:spPr>
            <a:xfrm>
              <a:off x="3867098" y="3974608"/>
              <a:ext cx="1850822" cy="246221"/>
            </a:xfrm>
            <a:prstGeom prst="rect">
              <a:avLst/>
            </a:prstGeom>
            <a:solidFill>
              <a:schemeClr val="bg1"/>
            </a:solidFill>
          </p:spPr>
          <p:txBody>
            <a:bodyPr wrap="square" rtlCol="0">
              <a:spAutoFit/>
            </a:bodyPr>
            <a:lstStyle/>
            <a:p>
              <a:r>
                <a:rPr lang="nl-BE" sz="1000" dirty="0"/>
                <a:t>Hogere natuurkwaliteit</a:t>
              </a:r>
            </a:p>
          </p:txBody>
        </p:sp>
        <p:sp>
          <p:nvSpPr>
            <p:cNvPr id="27" name="Afgeronde rechthoek 26"/>
            <p:cNvSpPr/>
            <p:nvPr/>
          </p:nvSpPr>
          <p:spPr>
            <a:xfrm>
              <a:off x="3717183" y="5826968"/>
              <a:ext cx="5161280" cy="770492"/>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nl-BE" sz="1050" b="1" dirty="0">
                  <a:solidFill>
                    <a:schemeClr val="tx1"/>
                  </a:solidFill>
                </a:rPr>
                <a:t>Type 4:</a:t>
              </a:r>
            </a:p>
            <a:p>
              <a:pPr>
                <a:buNone/>
              </a:pPr>
              <a:r>
                <a:rPr lang="nl-BE" sz="1050" dirty="0">
                  <a:solidFill>
                    <a:schemeClr val="tx1"/>
                  </a:solidFill>
                </a:rPr>
                <a:t>Reservaat = natuurstreefbeeld + </a:t>
              </a:r>
            </a:p>
            <a:p>
              <a:pPr>
                <a:buNone/>
              </a:pPr>
              <a:r>
                <a:rPr lang="nl-BE" sz="1050" dirty="0">
                  <a:solidFill>
                    <a:schemeClr val="tx1"/>
                  </a:solidFill>
                </a:rPr>
                <a:t>duurzaamheid (tijd + omvang)</a:t>
              </a:r>
              <a:endParaRPr lang="nl-BE" sz="1400" dirty="0">
                <a:solidFill>
                  <a:schemeClr val="tx1"/>
                </a:solidFill>
              </a:endParaRPr>
            </a:p>
          </p:txBody>
        </p:sp>
        <p:sp>
          <p:nvSpPr>
            <p:cNvPr id="28" name="Ovaal 27"/>
            <p:cNvSpPr/>
            <p:nvPr/>
          </p:nvSpPr>
          <p:spPr>
            <a:xfrm>
              <a:off x="6510008" y="5976664"/>
              <a:ext cx="468000" cy="468000"/>
            </a:xfrm>
            <a:prstGeom prst="ellipse">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B050"/>
                </a:solidFill>
              </a:endParaRPr>
            </a:p>
          </p:txBody>
        </p:sp>
        <p:sp>
          <p:nvSpPr>
            <p:cNvPr id="29" name="Ovaal 28"/>
            <p:cNvSpPr/>
            <p:nvPr/>
          </p:nvSpPr>
          <p:spPr>
            <a:xfrm>
              <a:off x="8022175" y="5993146"/>
              <a:ext cx="126000" cy="127486"/>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Ovaal 29"/>
            <p:cNvSpPr/>
            <p:nvPr/>
          </p:nvSpPr>
          <p:spPr>
            <a:xfrm>
              <a:off x="8022176" y="6408712"/>
              <a:ext cx="126000" cy="127486"/>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Ovaal 30"/>
            <p:cNvSpPr/>
            <p:nvPr/>
          </p:nvSpPr>
          <p:spPr>
            <a:xfrm flipV="1">
              <a:off x="8238200" y="6280628"/>
              <a:ext cx="432000" cy="432000"/>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Ovaal 31"/>
            <p:cNvSpPr/>
            <p:nvPr/>
          </p:nvSpPr>
          <p:spPr>
            <a:xfrm flipV="1">
              <a:off x="8238200" y="5832648"/>
              <a:ext cx="432000" cy="43200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Tekstvak 32"/>
            <p:cNvSpPr txBox="1"/>
            <p:nvPr/>
          </p:nvSpPr>
          <p:spPr>
            <a:xfrm>
              <a:off x="3845712" y="5184576"/>
              <a:ext cx="1362230" cy="415498"/>
            </a:xfrm>
            <a:prstGeom prst="rect">
              <a:avLst/>
            </a:prstGeom>
            <a:solidFill>
              <a:schemeClr val="bg1"/>
            </a:solidFill>
          </p:spPr>
          <p:txBody>
            <a:bodyPr wrap="square" rtlCol="0">
              <a:spAutoFit/>
            </a:bodyPr>
            <a:lstStyle/>
            <a:p>
              <a:r>
                <a:rPr lang="nl-BE" sz="1050" dirty="0"/>
                <a:t>Hoogste natuurkwaliteit</a:t>
              </a:r>
            </a:p>
          </p:txBody>
        </p:sp>
      </p:grpSp>
      <p:sp>
        <p:nvSpPr>
          <p:cNvPr id="3" name="Ovaal 2"/>
          <p:cNvSpPr/>
          <p:nvPr/>
        </p:nvSpPr>
        <p:spPr>
          <a:xfrm>
            <a:off x="5498647" y="954522"/>
            <a:ext cx="235054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86160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79512" y="1072506"/>
            <a:ext cx="8564335" cy="522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0" y="-246532"/>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endParaRPr>
          </a:p>
        </p:txBody>
      </p:sp>
      <p:pic>
        <p:nvPicPr>
          <p:cNvPr id="10" name="Afbeelding 9" descr="www-inverde-b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143000"/>
          </a:xfrm>
        </p:spPr>
        <p:txBody>
          <a:bodyPr/>
          <a:lstStyle/>
          <a:p>
            <a:r>
              <a:rPr lang="nl-BE" sz="3200" dirty="0">
                <a:solidFill>
                  <a:schemeClr val="bg1"/>
                </a:solidFill>
                <a:latin typeface="Calibri" panose="020F0502020204030204" pitchFamily="34" charset="0"/>
              </a:rPr>
              <a:t>Lesmateriaal</a:t>
            </a:r>
          </a:p>
        </p:txBody>
      </p:sp>
      <p:sp>
        <p:nvSpPr>
          <p:cNvPr id="9" name="Tijdelijke aanduiding voor inhoud 8"/>
          <p:cNvSpPr>
            <a:spLocks noGrp="1"/>
          </p:cNvSpPr>
          <p:nvPr>
            <p:ph idx="1"/>
          </p:nvPr>
        </p:nvSpPr>
        <p:spPr>
          <a:xfrm>
            <a:off x="2411760" y="5445224"/>
            <a:ext cx="3816424" cy="1152128"/>
          </a:xfrm>
        </p:spPr>
        <p:txBody>
          <a:bodyPr>
            <a:normAutofit/>
          </a:bodyPr>
          <a:lstStyle/>
          <a:p>
            <a:pPr marL="0" indent="0">
              <a:buNone/>
            </a:pPr>
            <a:r>
              <a:rPr lang="nl-BE" dirty="0">
                <a:latin typeface="Calibri" panose="020F0502020204030204" pitchFamily="34" charset="0"/>
              </a:rPr>
              <a:t>Paswoord: </a:t>
            </a:r>
            <a:r>
              <a:rPr lang="nl-BE" dirty="0" err="1" smtClean="0">
                <a:latin typeface="Calibri" panose="020F0502020204030204" pitchFamily="34" charset="0"/>
              </a:rPr>
              <a:t>TTTnatuurbeheerplan</a:t>
            </a:r>
            <a:endParaRPr lang="nl-BE" dirty="0">
              <a:latin typeface="Calibri" panose="020F0502020204030204" pitchFamily="34" charset="0"/>
            </a:endParaRPr>
          </a:p>
        </p:txBody>
      </p:sp>
      <p:cxnSp>
        <p:nvCxnSpPr>
          <p:cNvPr id="3" name="Rechte verbindingslijn met pijl 2"/>
          <p:cNvCxnSpPr/>
          <p:nvPr/>
        </p:nvCxnSpPr>
        <p:spPr>
          <a:xfrm flipH="1">
            <a:off x="7812360" y="260648"/>
            <a:ext cx="720080" cy="10081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3203848" y="4626693"/>
            <a:ext cx="0"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al 7"/>
          <p:cNvSpPr/>
          <p:nvPr/>
        </p:nvSpPr>
        <p:spPr>
          <a:xfrm>
            <a:off x="7308304" y="980728"/>
            <a:ext cx="792088" cy="7920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959496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ep 13"/>
          <p:cNvGrpSpPr/>
          <p:nvPr/>
        </p:nvGrpSpPr>
        <p:grpSpPr>
          <a:xfrm>
            <a:off x="307974" y="5312246"/>
            <a:ext cx="8512500" cy="1332147"/>
            <a:chOff x="315750" y="3284984"/>
            <a:chExt cx="8512500" cy="1332147"/>
          </a:xfrm>
        </p:grpSpPr>
        <p:sp>
          <p:nvSpPr>
            <p:cNvPr id="15" name="Gelijkbenige driehoek 14"/>
            <p:cNvSpPr/>
            <p:nvPr/>
          </p:nvSpPr>
          <p:spPr>
            <a:xfrm rot="16200000">
              <a:off x="3959929" y="-359195"/>
              <a:ext cx="1224141" cy="8512500"/>
            </a:xfrm>
            <a:prstGeom prst="triangle">
              <a:avLst/>
            </a:prstGeom>
            <a:solidFill>
              <a:schemeClr val="bg2">
                <a:lumMod val="9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nl-BE" b="1" dirty="0">
                <a:solidFill>
                  <a:schemeClr val="tx1"/>
                </a:solidFill>
              </a:endParaRPr>
            </a:p>
          </p:txBody>
        </p:sp>
        <p:sp>
          <p:nvSpPr>
            <p:cNvPr id="16" name="Rechthoek 15"/>
            <p:cNvSpPr/>
            <p:nvPr/>
          </p:nvSpPr>
          <p:spPr>
            <a:xfrm>
              <a:off x="320657" y="3899425"/>
              <a:ext cx="8507593" cy="717706"/>
            </a:xfrm>
            <a:prstGeom prst="rect">
              <a:avLst/>
            </a:prstGeom>
            <a:solidFill>
              <a:schemeClr val="bg2">
                <a:lumMod val="9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rPr>
                <a:t>                                                                                           SUBSIDIES</a:t>
              </a:r>
            </a:p>
          </p:txBody>
        </p:sp>
      </p:grpSp>
      <p:sp>
        <p:nvSpPr>
          <p:cNvPr id="5" name="Tekstvak 4"/>
          <p:cNvSpPr txBox="1"/>
          <p:nvPr/>
        </p:nvSpPr>
        <p:spPr>
          <a:xfrm>
            <a:off x="0" y="-246532"/>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143000"/>
          </a:xfrm>
        </p:spPr>
        <p:txBody>
          <a:bodyPr/>
          <a:lstStyle/>
          <a:p>
            <a:r>
              <a:rPr lang="nl-NL" sz="3200" dirty="0">
                <a:latin typeface="Calibri" panose="020F0502020204030204" pitchFamily="34" charset="0"/>
              </a:rPr>
              <a:t>Natuurbeheerplanning: ambitieniveaus</a:t>
            </a:r>
            <a:endParaRPr lang="nl-BE" sz="3200" dirty="0">
              <a:solidFill>
                <a:schemeClr val="bg1"/>
              </a:solidFill>
            </a:endParaRPr>
          </a:p>
        </p:txBody>
      </p:sp>
      <p:sp>
        <p:nvSpPr>
          <p:cNvPr id="9" name="Tijdelijke aanduiding voor inhoud 8"/>
          <p:cNvSpPr>
            <a:spLocks noGrp="1"/>
          </p:cNvSpPr>
          <p:nvPr>
            <p:ph idx="1"/>
          </p:nvPr>
        </p:nvSpPr>
        <p:spPr>
          <a:xfrm>
            <a:off x="312881" y="1171785"/>
            <a:ext cx="8363272" cy="5472608"/>
          </a:xfrm>
        </p:spPr>
        <p:txBody>
          <a:bodyPr>
            <a:normAutofit/>
          </a:bodyPr>
          <a:lstStyle/>
          <a:p>
            <a:pPr marL="0" indent="0">
              <a:buNone/>
            </a:pPr>
            <a:r>
              <a:rPr lang="nl-BE" sz="2800" b="1" dirty="0">
                <a:latin typeface="Calibri" panose="020F0502020204030204" pitchFamily="34" charset="0"/>
              </a:rPr>
              <a:t>Type NBP afhankelijk van doelstellingen</a:t>
            </a:r>
          </a:p>
          <a:p>
            <a:pPr marL="0" indent="0">
              <a:buNone/>
            </a:pPr>
            <a:endParaRPr lang="nl-BE" dirty="0">
              <a:latin typeface="Calibri" panose="020F0502020204030204" pitchFamily="34" charset="0"/>
            </a:endParaRPr>
          </a:p>
          <a:p>
            <a:pPr marL="0" indent="0">
              <a:buNone/>
            </a:pPr>
            <a:endParaRPr lang="nl-BE" b="1" dirty="0">
              <a:latin typeface="Calibri" panose="020F0502020204030204" pitchFamily="34" charset="0"/>
            </a:endParaRPr>
          </a:p>
          <a:p>
            <a:pPr marL="0" indent="0">
              <a:buNone/>
            </a:pPr>
            <a:endParaRPr lang="nl-BE" b="1" dirty="0">
              <a:latin typeface="Calibri" panose="020F0502020204030204" pitchFamily="34" charset="0"/>
            </a:endParaRPr>
          </a:p>
          <a:p>
            <a:pPr marL="0" indent="0">
              <a:buNone/>
            </a:pPr>
            <a:endParaRPr lang="nl-BE" b="1" dirty="0">
              <a:latin typeface="Calibri" panose="020F0502020204030204" pitchFamily="34" charset="0"/>
            </a:endParaRPr>
          </a:p>
          <a:p>
            <a:pPr marL="0" indent="0">
              <a:buNone/>
            </a:pPr>
            <a:endParaRPr lang="nl-BE" b="1" dirty="0">
              <a:latin typeface="Calibri" panose="020F0502020204030204" pitchFamily="34" charset="0"/>
            </a:endParaRPr>
          </a:p>
          <a:p>
            <a:pPr marL="0" indent="0">
              <a:buNone/>
            </a:pPr>
            <a:endParaRPr lang="nl-BE" sz="4400" b="1" dirty="0">
              <a:latin typeface="Calibri" panose="020F0502020204030204" pitchFamily="34" charset="0"/>
            </a:endParaRPr>
          </a:p>
        </p:txBody>
      </p:sp>
      <p:sp>
        <p:nvSpPr>
          <p:cNvPr id="3" name="AutoShape 6" descr="Image result for 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graphicFrame>
        <p:nvGraphicFramePr>
          <p:cNvPr id="2" name="Tabel 1"/>
          <p:cNvGraphicFramePr>
            <a:graphicFrameLocks noGrp="1"/>
          </p:cNvGraphicFramePr>
          <p:nvPr>
            <p:extLst>
              <p:ext uri="{D42A27DB-BD31-4B8C-83A1-F6EECF244321}">
                <p14:modId xmlns:p14="http://schemas.microsoft.com/office/powerpoint/2010/main" val="3295797637"/>
              </p:ext>
            </p:extLst>
          </p:nvPr>
        </p:nvGraphicFramePr>
        <p:xfrm>
          <a:off x="307976" y="2060848"/>
          <a:ext cx="8512496" cy="1559560"/>
        </p:xfrm>
        <a:graphic>
          <a:graphicData uri="http://schemas.openxmlformats.org/drawingml/2006/table">
            <a:tbl>
              <a:tblPr firstRow="1" bandRow="1">
                <a:tableStyleId>{F5AB1C69-6EDB-4FF4-983F-18BD219EF322}</a:tableStyleId>
              </a:tblPr>
              <a:tblGrid>
                <a:gridCol w="1527720">
                  <a:extLst>
                    <a:ext uri="{9D8B030D-6E8A-4147-A177-3AD203B41FA5}">
                      <a16:colId xmlns="" xmlns:a16="http://schemas.microsoft.com/office/drawing/2014/main" val="20000"/>
                    </a:ext>
                  </a:extLst>
                </a:gridCol>
                <a:gridCol w="2520280">
                  <a:extLst>
                    <a:ext uri="{9D8B030D-6E8A-4147-A177-3AD203B41FA5}">
                      <a16:colId xmlns="" xmlns:a16="http://schemas.microsoft.com/office/drawing/2014/main" val="20001"/>
                    </a:ext>
                  </a:extLst>
                </a:gridCol>
                <a:gridCol w="2520280">
                  <a:extLst>
                    <a:ext uri="{9D8B030D-6E8A-4147-A177-3AD203B41FA5}">
                      <a16:colId xmlns="" xmlns:a16="http://schemas.microsoft.com/office/drawing/2014/main" val="20002"/>
                    </a:ext>
                  </a:extLst>
                </a:gridCol>
                <a:gridCol w="1944216">
                  <a:extLst>
                    <a:ext uri="{9D8B030D-6E8A-4147-A177-3AD203B41FA5}">
                      <a16:colId xmlns="" xmlns:a16="http://schemas.microsoft.com/office/drawing/2014/main" val="20003"/>
                    </a:ext>
                  </a:extLst>
                </a:gridCol>
              </a:tblGrid>
              <a:tr h="370840">
                <a:tc>
                  <a:txBody>
                    <a:bodyPr/>
                    <a:lstStyle/>
                    <a:p>
                      <a:r>
                        <a:rPr lang="nl-BE" dirty="0"/>
                        <a:t>TYPE</a:t>
                      </a:r>
                      <a:r>
                        <a:rPr lang="nl-BE" baseline="0" dirty="0"/>
                        <a:t> 1</a:t>
                      </a:r>
                      <a:endParaRPr lang="nl-BE" dirty="0"/>
                    </a:p>
                  </a:txBody>
                  <a:tcPr/>
                </a:tc>
                <a:tc>
                  <a:txBody>
                    <a:bodyPr/>
                    <a:lstStyle/>
                    <a:p>
                      <a:r>
                        <a:rPr lang="nl-BE" dirty="0"/>
                        <a:t>TYPE 2</a:t>
                      </a:r>
                    </a:p>
                  </a:txBody>
                  <a:tcPr/>
                </a:tc>
                <a:tc>
                  <a:txBody>
                    <a:bodyPr/>
                    <a:lstStyle/>
                    <a:p>
                      <a:r>
                        <a:rPr lang="nl-BE" dirty="0"/>
                        <a:t>TYPE 3</a:t>
                      </a:r>
                    </a:p>
                  </a:txBody>
                  <a:tcPr/>
                </a:tc>
                <a:tc>
                  <a:txBody>
                    <a:bodyPr/>
                    <a:lstStyle/>
                    <a:p>
                      <a:r>
                        <a:rPr lang="nl-BE" dirty="0"/>
                        <a:t>TYPE 4</a:t>
                      </a:r>
                    </a:p>
                  </a:txBody>
                  <a:tcPr/>
                </a:tc>
                <a:extLst>
                  <a:ext uri="{0D108BD9-81ED-4DB2-BD59-A6C34878D82A}">
                    <a16:rowId xmlns="" xmlns:a16="http://schemas.microsoft.com/office/drawing/2014/main" val="10000"/>
                  </a:ext>
                </a:extLst>
              </a:tr>
              <a:tr h="370840">
                <a:tc>
                  <a:txBody>
                    <a:bodyPr/>
                    <a:lstStyle/>
                    <a:p>
                      <a:pPr marL="285750" indent="-285750">
                        <a:buFont typeface="Arial" panose="020B0604020202020204" pitchFamily="34" charset="0"/>
                        <a:buChar char="•"/>
                      </a:pPr>
                      <a:r>
                        <a:rPr lang="nl-BE" dirty="0">
                          <a:latin typeface="Calibri" panose="020F0502020204030204" pitchFamily="34" charset="0"/>
                        </a:rPr>
                        <a:t>Stand</a:t>
                      </a:r>
                      <a:r>
                        <a:rPr lang="nl-BE" baseline="0" dirty="0">
                          <a:latin typeface="Calibri" panose="020F0502020204030204" pitchFamily="34" charset="0"/>
                        </a:rPr>
                        <a:t> </a:t>
                      </a:r>
                      <a:r>
                        <a:rPr lang="nl-BE" baseline="0" dirty="0" err="1">
                          <a:latin typeface="Calibri" panose="020F0502020204030204" pitchFamily="34" charset="0"/>
                        </a:rPr>
                        <a:t>still</a:t>
                      </a:r>
                      <a:endParaRPr lang="nl-BE" baseline="0" dirty="0">
                        <a:latin typeface="Calibri" panose="020F0502020204030204" pitchFamily="34" charset="0"/>
                      </a:endParaRPr>
                    </a:p>
                    <a:p>
                      <a:pPr marL="285750" indent="-285750">
                        <a:buFont typeface="Arial" panose="020B0604020202020204" pitchFamily="34" charset="0"/>
                        <a:buChar char="•"/>
                      </a:pPr>
                      <a:r>
                        <a:rPr lang="nl-BE" baseline="0" dirty="0">
                          <a:latin typeface="Calibri" panose="020F0502020204030204" pitchFamily="34" charset="0"/>
                        </a:rPr>
                        <a:t>zorgplicht</a:t>
                      </a:r>
                    </a:p>
                  </a:txBody>
                  <a:tcPr/>
                </a:tc>
                <a:tc>
                  <a:txBody>
                    <a:bodyPr/>
                    <a:lstStyle/>
                    <a:p>
                      <a:pPr marL="285750" indent="-285750">
                        <a:buFont typeface="Arial" panose="020B0604020202020204" pitchFamily="34" charset="0"/>
                        <a:buChar char="•"/>
                      </a:pPr>
                      <a:r>
                        <a:rPr lang="nl-BE" dirty="0">
                          <a:latin typeface="Calibri" panose="020F0502020204030204" pitchFamily="34" charset="0"/>
                        </a:rPr>
                        <a:t>Min. 25% natuurstreefbeelden</a:t>
                      </a:r>
                    </a:p>
                    <a:p>
                      <a:pPr marL="285750" indent="-285750">
                        <a:buFont typeface="Arial" panose="020B0604020202020204" pitchFamily="34" charset="0"/>
                        <a:buChar char="•"/>
                      </a:pPr>
                      <a:r>
                        <a:rPr lang="nl-BE" dirty="0">
                          <a:latin typeface="Calibri" panose="020F0502020204030204" pitchFamily="34" charset="0"/>
                        </a:rPr>
                        <a:t>Criteria geïntegreerd</a:t>
                      </a:r>
                      <a:r>
                        <a:rPr lang="nl-BE" baseline="0" dirty="0">
                          <a:latin typeface="Calibri" panose="020F0502020204030204" pitchFamily="34" charset="0"/>
                        </a:rPr>
                        <a:t> natuurbeheer</a:t>
                      </a:r>
                      <a:endParaRPr lang="nl-BE" dirty="0">
                        <a:latin typeface="Calibri" panose="020F050202020403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latin typeface="Calibri" panose="020F0502020204030204" pitchFamily="34" charset="0"/>
                        </a:rPr>
                        <a:t>Min. 90% natuurstreefbeelden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latin typeface="Calibri" panose="020F0502020204030204" pitchFamily="34" charset="0"/>
                        </a:rPr>
                        <a:t>Criteria geïntegreerd n</a:t>
                      </a:r>
                      <a:r>
                        <a:rPr lang="nl-BE" baseline="0" dirty="0">
                          <a:latin typeface="Calibri" panose="020F0502020204030204" pitchFamily="34" charset="0"/>
                        </a:rPr>
                        <a:t>atuurbeheer</a:t>
                      </a:r>
                      <a:endParaRPr lang="nl-BE" dirty="0">
                        <a:latin typeface="Calibri" panose="020F0502020204030204" pitchFamily="34" charset="0"/>
                      </a:endParaRPr>
                    </a:p>
                  </a:txBody>
                  <a:tcPr/>
                </a:tc>
                <a:tc>
                  <a:txBody>
                    <a:bodyPr/>
                    <a:lstStyle/>
                    <a:p>
                      <a:pPr marL="285750" indent="-285750">
                        <a:buFont typeface="Arial" panose="020B0604020202020204" pitchFamily="34" charset="0"/>
                        <a:buChar char="•"/>
                      </a:pPr>
                      <a:r>
                        <a:rPr lang="nl-BE" dirty="0">
                          <a:latin typeface="Calibri" panose="020F0502020204030204" pitchFamily="34" charset="0"/>
                        </a:rPr>
                        <a:t>Reservaat</a:t>
                      </a:r>
                    </a:p>
                    <a:p>
                      <a:pPr marL="285750" indent="-285750">
                        <a:buFont typeface="Arial" panose="020B0604020202020204" pitchFamily="34" charset="0"/>
                        <a:buChar char="•"/>
                      </a:pPr>
                      <a:r>
                        <a:rPr lang="nl-BE" dirty="0">
                          <a:latin typeface="Calibri" panose="020F0502020204030204" pitchFamily="34" charset="0"/>
                        </a:rPr>
                        <a:t>Type</a:t>
                      </a:r>
                      <a:r>
                        <a:rPr lang="nl-BE" baseline="0" dirty="0">
                          <a:latin typeface="Calibri" panose="020F0502020204030204" pitchFamily="34" charset="0"/>
                        </a:rPr>
                        <a:t> 3 + </a:t>
                      </a:r>
                      <a:r>
                        <a:rPr lang="nl-BE" baseline="0" dirty="0" err="1">
                          <a:latin typeface="Calibri" panose="020F0502020204030204" pitchFamily="34" charset="0"/>
                        </a:rPr>
                        <a:t>erfdienstbaar-heid</a:t>
                      </a:r>
                      <a:endParaRPr lang="nl-BE" dirty="0">
                        <a:latin typeface="Calibri" panose="020F0502020204030204" pitchFamily="34" charset="0"/>
                      </a:endParaRPr>
                    </a:p>
                  </a:txBody>
                  <a:tcPr>
                    <a:solidFill>
                      <a:srgbClr val="DEE7D1"/>
                    </a:solidFill>
                  </a:tcPr>
                </a:tc>
                <a:extLst>
                  <a:ext uri="{0D108BD9-81ED-4DB2-BD59-A6C34878D82A}">
                    <a16:rowId xmlns="" xmlns:a16="http://schemas.microsoft.com/office/drawing/2014/main" val="10001"/>
                  </a:ext>
                </a:extLst>
              </a:tr>
            </a:tbl>
          </a:graphicData>
        </a:graphic>
      </p:graphicFrame>
      <p:sp>
        <p:nvSpPr>
          <p:cNvPr id="4" name="Gelijkbenige driehoek 3"/>
          <p:cNvSpPr/>
          <p:nvPr/>
        </p:nvSpPr>
        <p:spPr>
          <a:xfrm rot="16200000">
            <a:off x="3952156" y="360884"/>
            <a:ext cx="1224138" cy="8512498"/>
          </a:xfrm>
          <a:prstGeom prst="triangle">
            <a:avLst/>
          </a:prstGeom>
          <a:solidFill>
            <a:schemeClr val="accent3"/>
          </a:solidFill>
          <a:ln>
            <a:solidFill>
              <a:srgbClr val="DEE7D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BE" b="1" dirty="0"/>
              <a:t>AMBITIE VOOR NATUUR</a:t>
            </a:r>
          </a:p>
        </p:txBody>
      </p:sp>
      <p:pic>
        <p:nvPicPr>
          <p:cNvPr id="12" name="Picture 7"/>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093236" y="4115258"/>
            <a:ext cx="870469" cy="100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8093236" y="5524784"/>
            <a:ext cx="574196" cy="1015663"/>
          </a:xfrm>
          <a:prstGeom prst="rect">
            <a:avLst/>
          </a:prstGeom>
        </p:spPr>
        <p:txBody>
          <a:bodyPr wrap="none">
            <a:spAutoFit/>
          </a:bodyPr>
          <a:lstStyle/>
          <a:p>
            <a:r>
              <a:rPr lang="nl-BE" sz="6000" b="1" dirty="0">
                <a:latin typeface="Calibri" panose="020F0502020204030204" pitchFamily="34" charset="0"/>
              </a:rPr>
              <a:t>€</a:t>
            </a:r>
          </a:p>
        </p:txBody>
      </p:sp>
    </p:spTree>
    <p:extLst>
      <p:ext uri="{BB962C8B-B14F-4D97-AF65-F5344CB8AC3E}">
        <p14:creationId xmlns:p14="http://schemas.microsoft.com/office/powerpoint/2010/main" val="3308854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143000"/>
          </a:xfrm>
        </p:spPr>
        <p:txBody>
          <a:bodyPr/>
          <a:lstStyle/>
          <a:p>
            <a:r>
              <a:rPr lang="nl-NL" sz="3200" dirty="0">
                <a:latin typeface="Calibri" panose="020F0502020204030204" pitchFamily="34" charset="0"/>
              </a:rPr>
              <a:t>Natuurbeheerplanning: ambitieniveaus</a:t>
            </a:r>
            <a:endParaRPr lang="nl-BE" sz="3200" dirty="0">
              <a:solidFill>
                <a:schemeClr val="bg1"/>
              </a:solidFill>
            </a:endParaRPr>
          </a:p>
        </p:txBody>
      </p:sp>
      <p:sp>
        <p:nvSpPr>
          <p:cNvPr id="3" name="AutoShape 6" descr="Image result for 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706" t="15376" r="17457" b="5625"/>
          <a:stretch/>
        </p:blipFill>
        <p:spPr bwMode="auto">
          <a:xfrm>
            <a:off x="484094" y="1052736"/>
            <a:ext cx="8175812" cy="577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jdelijke aanduiding voor inhoud 8"/>
          <p:cNvSpPr>
            <a:spLocks noGrp="1"/>
          </p:cNvSpPr>
          <p:nvPr>
            <p:ph idx="1"/>
          </p:nvPr>
        </p:nvSpPr>
        <p:spPr>
          <a:xfrm>
            <a:off x="312881" y="1171785"/>
            <a:ext cx="8363272" cy="5472608"/>
          </a:xfrm>
        </p:spPr>
        <p:txBody>
          <a:bodyPr>
            <a:normAutofit/>
          </a:bodyPr>
          <a:lstStyle/>
          <a:p>
            <a:pPr marL="0" indent="0">
              <a:buNone/>
            </a:pPr>
            <a:r>
              <a:rPr lang="nl-BE" sz="2800" b="1" dirty="0">
                <a:latin typeface="Calibri" panose="020F0502020204030204" pitchFamily="34" charset="0"/>
              </a:rPr>
              <a:t>Criteria geïntegreerd natuurbeheer</a:t>
            </a:r>
          </a:p>
          <a:p>
            <a:pPr marL="0" indent="0">
              <a:buNone/>
            </a:pPr>
            <a:endParaRPr lang="nl-BE" dirty="0">
              <a:latin typeface="Calibri" panose="020F0502020204030204" pitchFamily="34" charset="0"/>
            </a:endParaRPr>
          </a:p>
          <a:p>
            <a:pPr marL="0" indent="0">
              <a:buNone/>
            </a:pPr>
            <a:endParaRPr lang="nl-BE" b="1" dirty="0">
              <a:latin typeface="Calibri" panose="020F0502020204030204" pitchFamily="34" charset="0"/>
            </a:endParaRPr>
          </a:p>
          <a:p>
            <a:pPr marL="0" indent="0">
              <a:buNone/>
            </a:pPr>
            <a:endParaRPr lang="nl-BE" b="1" dirty="0">
              <a:latin typeface="Calibri" panose="020F0502020204030204" pitchFamily="34" charset="0"/>
            </a:endParaRPr>
          </a:p>
          <a:p>
            <a:pPr marL="0" indent="0">
              <a:buNone/>
            </a:pPr>
            <a:endParaRPr lang="nl-BE" b="1" dirty="0">
              <a:latin typeface="Calibri" panose="020F0502020204030204" pitchFamily="34" charset="0"/>
            </a:endParaRPr>
          </a:p>
          <a:p>
            <a:pPr marL="0" indent="0">
              <a:buNone/>
            </a:pPr>
            <a:endParaRPr lang="nl-BE" b="1" dirty="0">
              <a:latin typeface="Calibri" panose="020F0502020204030204" pitchFamily="34" charset="0"/>
            </a:endParaRPr>
          </a:p>
          <a:p>
            <a:pPr marL="0" indent="0">
              <a:buNone/>
            </a:pPr>
            <a:endParaRPr lang="nl-BE" sz="4400" b="1" dirty="0">
              <a:latin typeface="Calibri" panose="020F0502020204030204" pitchFamily="34" charset="0"/>
            </a:endParaRPr>
          </a:p>
        </p:txBody>
      </p:sp>
    </p:spTree>
    <p:extLst>
      <p:ext uri="{BB962C8B-B14F-4D97-AF65-F5344CB8AC3E}">
        <p14:creationId xmlns:p14="http://schemas.microsoft.com/office/powerpoint/2010/main" val="842836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1019268"/>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007018"/>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Natuurbeheerplanning: ambitieniveau</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1115120"/>
            <a:ext cx="8535486" cy="5608591"/>
          </a:xfrm>
          <a:prstGeom prst="rect">
            <a:avLst/>
          </a:prstGeom>
        </p:spPr>
        <p:txBody>
          <a:bodyPr>
            <a:normAutofit/>
          </a:bodyPr>
          <a:lstStyle/>
          <a:p>
            <a:pPr>
              <a:lnSpc>
                <a:spcPct val="120000"/>
              </a:lnSpc>
              <a:spcBef>
                <a:spcPts val="600"/>
              </a:spcBef>
              <a:spcAft>
                <a:spcPts val="1800"/>
              </a:spcAft>
            </a:pPr>
            <a:r>
              <a:rPr lang="nl-NL" sz="2800" b="1" dirty="0">
                <a:latin typeface="Calibri" panose="020F0502020204030204" pitchFamily="34" charset="0"/>
              </a:rPr>
              <a:t>Natuurbeheerplan</a:t>
            </a:r>
            <a:endParaRPr lang="nl-BE" sz="2000" dirty="0">
              <a:latin typeface="Calibri" panose="020F0502020204030204" pitchFamily="34" charset="0"/>
              <a:sym typeface="Wingdings" pitchFamily="2" charset="2"/>
            </a:endParaRPr>
          </a:p>
          <a:p>
            <a:pPr marL="457200" indent="-457200">
              <a:lnSpc>
                <a:spcPct val="120000"/>
              </a:lnSpc>
              <a:spcBef>
                <a:spcPts val="1800"/>
              </a:spcBef>
              <a:spcAft>
                <a:spcPts val="600"/>
              </a:spcAft>
              <a:buFont typeface="Wingdings" panose="05000000000000000000" pitchFamily="2" charset="2"/>
              <a:buChar char="§"/>
            </a:pPr>
            <a:r>
              <a:rPr lang="nl-BE" sz="2400" b="1" dirty="0">
                <a:solidFill>
                  <a:srgbClr val="FF0000"/>
                </a:solidFill>
                <a:latin typeface="Calibri" panose="020F0502020204030204" pitchFamily="34" charset="0"/>
                <a:sym typeface="Wingdings" pitchFamily="2" charset="2"/>
              </a:rPr>
              <a:t>Ambitie is keuze</a:t>
            </a:r>
            <a:r>
              <a:rPr lang="nl-BE" sz="2400" b="1" dirty="0">
                <a:latin typeface="Calibri" panose="020F0502020204030204" pitchFamily="34" charset="0"/>
                <a:sym typeface="Wingdings" pitchFamily="2" charset="2"/>
              </a:rPr>
              <a:t>, behalve min. type 2: </a:t>
            </a:r>
          </a:p>
          <a:p>
            <a:pPr marL="906463" indent="-457200">
              <a:lnSpc>
                <a:spcPct val="120000"/>
              </a:lnSpc>
              <a:spcBef>
                <a:spcPts val="600"/>
              </a:spcBef>
              <a:spcAft>
                <a:spcPts val="600"/>
              </a:spcAft>
              <a:buFont typeface="Wingdings" panose="05000000000000000000" pitchFamily="2" charset="2"/>
              <a:buChar char="Ø"/>
              <a:tabLst>
                <a:tab pos="261938" algn="l"/>
              </a:tabLst>
            </a:pPr>
            <a:r>
              <a:rPr lang="nl-BE" sz="2000" dirty="0">
                <a:latin typeface="Calibri" panose="020F0502020204030204" pitchFamily="34" charset="0"/>
                <a:sym typeface="Wingdings" pitchFamily="2" charset="2"/>
              </a:rPr>
              <a:t>ANB + openbare eigenaars</a:t>
            </a:r>
          </a:p>
          <a:p>
            <a:pPr marL="906463" indent="-457200">
              <a:lnSpc>
                <a:spcPct val="120000"/>
              </a:lnSpc>
              <a:spcBef>
                <a:spcPts val="600"/>
              </a:spcBef>
              <a:spcAft>
                <a:spcPts val="600"/>
              </a:spcAft>
              <a:buFont typeface="Wingdings" panose="05000000000000000000" pitchFamily="2" charset="2"/>
              <a:buChar char="Ø"/>
            </a:pPr>
            <a:r>
              <a:rPr lang="nl-BE" sz="2000" dirty="0">
                <a:latin typeface="Calibri" panose="020F0502020204030204" pitchFamily="34" charset="0"/>
                <a:sym typeface="Wingdings" pitchFamily="2" charset="2"/>
              </a:rPr>
              <a:t>Privé: VEN en SBZ</a:t>
            </a:r>
          </a:p>
          <a:p>
            <a:pPr marL="906463" indent="-457200">
              <a:lnSpc>
                <a:spcPct val="120000"/>
              </a:lnSpc>
              <a:spcBef>
                <a:spcPts val="600"/>
              </a:spcBef>
              <a:spcAft>
                <a:spcPts val="600"/>
              </a:spcAft>
              <a:buFont typeface="Wingdings" panose="05000000000000000000" pitchFamily="2" charset="2"/>
              <a:buChar char="Ø"/>
            </a:pPr>
            <a:r>
              <a:rPr lang="nl-BE" sz="2000" dirty="0">
                <a:latin typeface="Calibri" panose="020F0502020204030204" pitchFamily="34" charset="0"/>
                <a:sym typeface="Wingdings" pitchFamily="2" charset="2"/>
              </a:rPr>
              <a:t>SBZ: maximaal streven naar type 3 of 4</a:t>
            </a:r>
          </a:p>
          <a:p>
            <a:pPr marL="906463" indent="-457200">
              <a:lnSpc>
                <a:spcPct val="120000"/>
              </a:lnSpc>
              <a:spcBef>
                <a:spcPts val="600"/>
              </a:spcBef>
              <a:spcAft>
                <a:spcPts val="600"/>
              </a:spcAft>
              <a:buFont typeface="Wingdings" panose="05000000000000000000" pitchFamily="2" charset="2"/>
              <a:buChar char="Ø"/>
            </a:pPr>
            <a:r>
              <a:rPr lang="nl-BE" sz="2000" dirty="0">
                <a:latin typeface="Calibri" panose="020F0502020204030204" pitchFamily="34" charset="0"/>
                <a:sym typeface="Wingdings" pitchFamily="2" charset="2"/>
              </a:rPr>
              <a:t>Natuurdomeinen verworven </a:t>
            </a:r>
            <a:r>
              <a:rPr lang="nl-BE" sz="2000" dirty="0" err="1">
                <a:latin typeface="Calibri" panose="020F0502020204030204" pitchFamily="34" charset="0"/>
                <a:sym typeface="Wingdings" pitchFamily="2" charset="2"/>
              </a:rPr>
              <a:t>moo</a:t>
            </a:r>
            <a:r>
              <a:rPr lang="nl-BE" sz="2000" dirty="0">
                <a:latin typeface="Calibri" panose="020F0502020204030204" pitchFamily="34" charset="0"/>
                <a:sym typeface="Wingdings" pitchFamily="2" charset="2"/>
              </a:rPr>
              <a:t> realisatie IHD: </a:t>
            </a:r>
            <a:r>
              <a:rPr lang="nl-BE" sz="2000">
                <a:latin typeface="Calibri" panose="020F0502020204030204" pitchFamily="34" charset="0"/>
                <a:sym typeface="Wingdings" pitchFamily="2" charset="2"/>
              </a:rPr>
              <a:t>type 3 of 4</a:t>
            </a:r>
            <a:endParaRPr lang="nl-BE" sz="2000" dirty="0">
              <a:latin typeface="Calibri" panose="020F0502020204030204" pitchFamily="34" charset="0"/>
              <a:sym typeface="Wingdings" pitchFamily="2" charset="2"/>
            </a:endParaRPr>
          </a:p>
          <a:p>
            <a:pPr marL="454025" indent="-449263">
              <a:lnSpc>
                <a:spcPct val="120000"/>
              </a:lnSpc>
              <a:spcBef>
                <a:spcPts val="1800"/>
              </a:spcBef>
              <a:spcAft>
                <a:spcPts val="600"/>
              </a:spcAft>
              <a:buFont typeface="Wingdings" panose="05000000000000000000" pitchFamily="2" charset="2"/>
              <a:buChar char="§"/>
            </a:pPr>
            <a:r>
              <a:rPr lang="nl-BE" sz="2400" b="1" dirty="0">
                <a:latin typeface="Calibri" panose="020F0502020204030204" pitchFamily="34" charset="0"/>
                <a:sym typeface="Wingdings" pitchFamily="2" charset="2"/>
              </a:rPr>
              <a:t>Beheerplan = werkinstrument = verbintenis (24 j)</a:t>
            </a:r>
          </a:p>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Tree>
    <p:extLst>
      <p:ext uri="{BB962C8B-B14F-4D97-AF65-F5344CB8AC3E}">
        <p14:creationId xmlns:p14="http://schemas.microsoft.com/office/powerpoint/2010/main" val="2108922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998984"/>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Natuurbeheerplanning: ambitieniveau</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60629" y="972519"/>
            <a:ext cx="8535486" cy="5400600"/>
          </a:xfrm>
          <a:prstGeom prst="rect">
            <a:avLst/>
          </a:prstGeom>
        </p:spPr>
        <p:txBody>
          <a:bodyPr>
            <a:normAutofit/>
          </a:bodyPr>
          <a:lstStyle/>
          <a:p>
            <a:pPr>
              <a:lnSpc>
                <a:spcPct val="120000"/>
              </a:lnSpc>
              <a:spcBef>
                <a:spcPts val="600"/>
              </a:spcBef>
              <a:spcAft>
                <a:spcPts val="1800"/>
              </a:spcAft>
            </a:pPr>
            <a:r>
              <a:rPr lang="nl-NL" sz="2800" b="1" dirty="0">
                <a:latin typeface="Calibri" panose="020F0502020204030204" pitchFamily="34" charset="0"/>
              </a:rPr>
              <a:t>Voorbeeld: </a:t>
            </a:r>
            <a:r>
              <a:rPr lang="nl-BE" sz="2000" i="1" dirty="0">
                <a:latin typeface="Calibri" panose="020F0502020204030204" pitchFamily="34" charset="0"/>
              </a:rPr>
              <a:t>Een private eigenaar bezit een gebied van 90 hectare bestaande uit een mozaïek van naaldhoutaanplantingen (55 ha), heide (20 ha) en schrale graslanden (15 ha). Het is niet gelegen in VEN of SBZ. </a:t>
            </a:r>
          </a:p>
          <a:p>
            <a:pPr marL="449263" indent="-449263">
              <a:lnSpc>
                <a:spcPct val="120000"/>
              </a:lnSpc>
              <a:spcAft>
                <a:spcPts val="1200"/>
              </a:spcAft>
            </a:pPr>
            <a:endParaRPr lang="nl-BE" sz="2000" dirty="0">
              <a:sym typeface="Wingdings" panose="05000000000000000000" pitchFamily="2" charset="2"/>
            </a:endParaRPr>
          </a:p>
        </p:txBody>
      </p:sp>
      <p:pic>
        <p:nvPicPr>
          <p:cNvPr id="3" name="Afbeelding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023663" y="2496100"/>
            <a:ext cx="7315200" cy="4223595"/>
          </a:xfrm>
          <a:prstGeom prst="rect">
            <a:avLst/>
          </a:prstGeom>
        </p:spPr>
      </p:pic>
    </p:spTree>
    <p:extLst>
      <p:ext uri="{BB962C8B-B14F-4D97-AF65-F5344CB8AC3E}">
        <p14:creationId xmlns:p14="http://schemas.microsoft.com/office/powerpoint/2010/main" val="1972850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2"/>
            <a:ext cx="9144000" cy="998986"/>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Natuurbeheerplanning: ambitieniveau</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Arial" panose="020B0604020202020204" pitchFamily="34" charset="0"/>
              <a:buChar char="•"/>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1124744"/>
            <a:ext cx="8535486" cy="5256584"/>
          </a:xfrm>
          <a:prstGeom prst="rect">
            <a:avLst/>
          </a:prstGeom>
        </p:spPr>
        <p:txBody>
          <a:bodyPr>
            <a:normAutofit/>
          </a:bodyPr>
          <a:lstStyle/>
          <a:p>
            <a:pPr>
              <a:lnSpc>
                <a:spcPct val="120000"/>
              </a:lnSpc>
              <a:spcBef>
                <a:spcPts val="1200"/>
              </a:spcBef>
              <a:spcAft>
                <a:spcPts val="600"/>
              </a:spcAft>
            </a:pPr>
            <a:r>
              <a:rPr lang="nl-NL" sz="2400" b="1" dirty="0">
                <a:latin typeface="Calibri" panose="020F0502020204030204" pitchFamily="34" charset="0"/>
              </a:rPr>
              <a:t>Beheerkeuze 1:</a:t>
            </a:r>
          </a:p>
          <a:p>
            <a:pPr marL="342900" indent="-342900">
              <a:lnSpc>
                <a:spcPct val="120000"/>
              </a:lnSpc>
              <a:spcBef>
                <a:spcPts val="600"/>
              </a:spcBef>
              <a:buFont typeface="Arial" panose="020B0604020202020204" pitchFamily="34" charset="0"/>
              <a:buChar char="•"/>
            </a:pPr>
            <a:r>
              <a:rPr lang="nl-NL" sz="2000" dirty="0" err="1">
                <a:latin typeface="Calibri" panose="020F0502020204030204" pitchFamily="34" charset="0"/>
                <a:sym typeface="Wingdings" panose="05000000000000000000" pitchFamily="2" charset="2"/>
              </a:rPr>
              <a:t>dunning</a:t>
            </a:r>
            <a:r>
              <a:rPr lang="nl-NL" sz="2000" dirty="0">
                <a:latin typeface="Calibri" panose="020F0502020204030204" pitchFamily="34" charset="0"/>
                <a:sym typeface="Wingdings" panose="05000000000000000000" pitchFamily="2" charset="2"/>
              </a:rPr>
              <a:t> + verjonging naaldhout</a:t>
            </a:r>
          </a:p>
          <a:p>
            <a:pPr marL="342900" indent="-342900">
              <a:lnSpc>
                <a:spcPct val="120000"/>
              </a:lnSpc>
              <a:spcBef>
                <a:spcPts val="600"/>
              </a:spcBef>
              <a:buFont typeface="Arial" panose="020B0604020202020204" pitchFamily="34" charset="0"/>
              <a:buChar char="•"/>
            </a:pPr>
            <a:r>
              <a:rPr lang="nl-NL" sz="2000" dirty="0">
                <a:latin typeface="Calibri" panose="020F0502020204030204" pitchFamily="34" charset="0"/>
                <a:sym typeface="Wingdings" panose="05000000000000000000" pitchFamily="2" charset="2"/>
              </a:rPr>
              <a:t>ruiterpad</a:t>
            </a:r>
            <a:endParaRPr lang="nl-BE" sz="2000" dirty="0">
              <a:latin typeface="Calibri" panose="020F0502020204030204" pitchFamily="34" charset="0"/>
            </a:endParaRPr>
          </a:p>
          <a:p>
            <a:pPr>
              <a:lnSpc>
                <a:spcPct val="120000"/>
              </a:lnSpc>
              <a:spcBef>
                <a:spcPts val="1200"/>
              </a:spcBef>
              <a:spcAft>
                <a:spcPts val="600"/>
              </a:spcAft>
            </a:pPr>
            <a:r>
              <a:rPr lang="nl-NL" sz="2400" b="1" dirty="0">
                <a:latin typeface="Calibri" panose="020F0502020204030204" pitchFamily="34" charset="0"/>
              </a:rPr>
              <a:t>Beheerkeuze 2:</a:t>
            </a:r>
          </a:p>
          <a:p>
            <a:pPr marL="342900" indent="-342900">
              <a:lnSpc>
                <a:spcPct val="110000"/>
              </a:lnSpc>
              <a:spcBef>
                <a:spcPts val="600"/>
              </a:spcBef>
              <a:buFont typeface="Arial" panose="020B0604020202020204" pitchFamily="34" charset="0"/>
              <a:buChar char="•"/>
            </a:pPr>
            <a:r>
              <a:rPr lang="nl-NL" sz="2000" dirty="0">
                <a:latin typeface="Calibri" panose="020F0502020204030204" pitchFamily="34" charset="0"/>
              </a:rPr>
              <a:t>30 ha naald </a:t>
            </a:r>
            <a:r>
              <a:rPr lang="nl-NL" sz="2000" dirty="0">
                <a:latin typeface="Calibri" panose="020F0502020204030204" pitchFamily="34" charset="0"/>
                <a:sym typeface="Wingdings" panose="05000000000000000000" pitchFamily="2" charset="2"/>
              </a:rPr>
              <a:t> zure eikenbossen (houtopbrengst!)</a:t>
            </a:r>
          </a:p>
          <a:p>
            <a:pPr marL="342900" indent="-342900">
              <a:lnSpc>
                <a:spcPct val="110000"/>
              </a:lnSpc>
              <a:spcBef>
                <a:spcPts val="600"/>
              </a:spcBef>
              <a:buFont typeface="Arial" panose="020B0604020202020204" pitchFamily="34" charset="0"/>
              <a:buChar char="•"/>
            </a:pPr>
            <a:r>
              <a:rPr lang="nl-NL" sz="2000" dirty="0">
                <a:latin typeface="Calibri" panose="020F0502020204030204" pitchFamily="34" charset="0"/>
                <a:sym typeface="Wingdings" panose="05000000000000000000" pitchFamily="2" charset="2"/>
              </a:rPr>
              <a:t>Aanleg wandelpad door graslanden</a:t>
            </a:r>
          </a:p>
          <a:p>
            <a:pPr>
              <a:lnSpc>
                <a:spcPct val="120000"/>
              </a:lnSpc>
              <a:spcBef>
                <a:spcPts val="1200"/>
              </a:spcBef>
              <a:spcAft>
                <a:spcPts val="600"/>
              </a:spcAft>
            </a:pPr>
            <a:r>
              <a:rPr lang="nl-NL" sz="2400" b="1" dirty="0">
                <a:latin typeface="Calibri" panose="020F0502020204030204" pitchFamily="34" charset="0"/>
              </a:rPr>
              <a:t>Beheerkeuze 3:</a:t>
            </a:r>
          </a:p>
          <a:p>
            <a:pPr marL="342900" indent="-342900">
              <a:spcBef>
                <a:spcPts val="600"/>
              </a:spcBef>
              <a:buFont typeface="Arial" panose="020B0604020202020204" pitchFamily="34" charset="0"/>
              <a:buChar char="•"/>
            </a:pPr>
            <a:r>
              <a:rPr lang="nl-NL" sz="2000" dirty="0">
                <a:latin typeface="Calibri" panose="020F0502020204030204" pitchFamily="34" charset="0"/>
              </a:rPr>
              <a:t>55 ha naald </a:t>
            </a:r>
            <a:r>
              <a:rPr lang="nl-NL" sz="2000" dirty="0">
                <a:latin typeface="Calibri" panose="020F0502020204030204" pitchFamily="34" charset="0"/>
                <a:sym typeface="Wingdings" panose="05000000000000000000" pitchFamily="2" charset="2"/>
              </a:rPr>
              <a:t> zure eikenbossen (houtopbrengst!) + heide en grasland: in gunstige staat brengen</a:t>
            </a:r>
          </a:p>
          <a:p>
            <a:pPr marL="342900" indent="-342900">
              <a:spcBef>
                <a:spcPts val="600"/>
              </a:spcBef>
              <a:buFont typeface="Arial" panose="020B0604020202020204" pitchFamily="34" charset="0"/>
              <a:buChar char="•"/>
            </a:pPr>
            <a:r>
              <a:rPr lang="nl-NL" sz="2000" dirty="0">
                <a:latin typeface="Calibri" panose="020F0502020204030204" pitchFamily="34" charset="0"/>
                <a:sym typeface="Wingdings" panose="05000000000000000000" pitchFamily="2" charset="2"/>
              </a:rPr>
              <a:t>Aanleg wandelpad door graslanden waar mogelijk</a:t>
            </a:r>
            <a:endParaRPr lang="nl-NL" sz="2000" dirty="0">
              <a:latin typeface="Calibri" panose="020F0502020204030204" pitchFamily="34" charset="0"/>
            </a:endParaRPr>
          </a:p>
          <a:p>
            <a:pPr>
              <a:lnSpc>
                <a:spcPct val="120000"/>
              </a:lnSpc>
              <a:spcAft>
                <a:spcPts val="1200"/>
              </a:spcAft>
            </a:pPr>
            <a:endParaRPr lang="nl-BE" sz="2000" dirty="0">
              <a:latin typeface="Calibri" panose="020F0502020204030204" pitchFamily="34" charset="0"/>
            </a:endParaRPr>
          </a:p>
        </p:txBody>
      </p:sp>
    </p:spTree>
    <p:extLst>
      <p:ext uri="{BB962C8B-B14F-4D97-AF65-F5344CB8AC3E}">
        <p14:creationId xmlns:p14="http://schemas.microsoft.com/office/powerpoint/2010/main" val="1414819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2"/>
            <a:ext cx="9144000" cy="998985"/>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Natuurbeheerplanning</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539552" y="1009628"/>
            <a:ext cx="8258373" cy="5659732"/>
          </a:xfrm>
          <a:prstGeom prst="rect">
            <a:avLst/>
          </a:prstGeom>
        </p:spPr>
        <p:txBody>
          <a:bodyPr>
            <a:normAutofit/>
          </a:bodyPr>
          <a:lstStyle/>
          <a:p>
            <a:pPr>
              <a:lnSpc>
                <a:spcPct val="120000"/>
              </a:lnSpc>
              <a:spcBef>
                <a:spcPts val="600"/>
              </a:spcBef>
              <a:spcAft>
                <a:spcPts val="1800"/>
              </a:spcAft>
            </a:pPr>
            <a:r>
              <a:rPr lang="nl-NL" sz="2800" b="1" dirty="0">
                <a:latin typeface="Calibri" panose="020F0502020204030204" pitchFamily="34" charset="0"/>
              </a:rPr>
              <a:t>Natuurbeheerplan</a:t>
            </a:r>
          </a:p>
          <a:p>
            <a:pPr marL="449263" indent="-449263">
              <a:lnSpc>
                <a:spcPct val="120000"/>
              </a:lnSpc>
              <a:spcBef>
                <a:spcPts val="600"/>
              </a:spcBef>
              <a:spcAft>
                <a:spcPts val="600"/>
              </a:spcAft>
              <a:buFont typeface="Wingdings" panose="05000000000000000000" pitchFamily="2" charset="2"/>
              <a:buChar char="Ø"/>
            </a:pPr>
            <a:r>
              <a:rPr lang="nl-BE" sz="2200" dirty="0">
                <a:latin typeface="Calibri" panose="020F0502020204030204" pitchFamily="34" charset="0"/>
                <a:sym typeface="Wingdings" panose="05000000000000000000" pitchFamily="2" charset="2"/>
              </a:rPr>
              <a:t>Verschillende terreintypes kunnen in 1 BP maar een BP met 1 terreintype kan ook.</a:t>
            </a:r>
          </a:p>
          <a:p>
            <a:pPr marL="449263" indent="-449263">
              <a:lnSpc>
                <a:spcPct val="120000"/>
              </a:lnSpc>
              <a:spcBef>
                <a:spcPts val="600"/>
              </a:spcBef>
              <a:spcAft>
                <a:spcPts val="600"/>
              </a:spcAft>
              <a:buFont typeface="Wingdings" panose="05000000000000000000" pitchFamily="2" charset="2"/>
              <a:buChar char="Ø"/>
            </a:pPr>
            <a:r>
              <a:rPr lang="nl-BE" sz="2200" dirty="0">
                <a:latin typeface="Calibri" panose="020F0502020204030204" pitchFamily="34" charset="0"/>
                <a:sym typeface="Wingdings" panose="05000000000000000000" pitchFamily="2" charset="2"/>
              </a:rPr>
              <a:t>Verschillende eigenaars en verschillende eigenaarscategorieën (openbaar, privaat) kunnen in 1 BP maar een BP met 1 eigenaar kan ook.</a:t>
            </a:r>
          </a:p>
          <a:p>
            <a:pPr marL="449263" indent="-449263">
              <a:lnSpc>
                <a:spcPct val="120000"/>
              </a:lnSpc>
              <a:spcBef>
                <a:spcPts val="600"/>
              </a:spcBef>
              <a:spcAft>
                <a:spcPts val="600"/>
              </a:spcAft>
              <a:buFont typeface="Wingdings" panose="05000000000000000000" pitchFamily="2" charset="2"/>
              <a:buChar char="Ø"/>
            </a:pPr>
            <a:r>
              <a:rPr lang="nl-BE" sz="2200" dirty="0">
                <a:latin typeface="Calibri" panose="020F0502020204030204" pitchFamily="34" charset="0"/>
                <a:sym typeface="Wingdings" panose="05000000000000000000" pitchFamily="2" charset="2"/>
              </a:rPr>
              <a:t>Verschillende </a:t>
            </a:r>
            <a:r>
              <a:rPr lang="nl-BE" sz="2200" dirty="0">
                <a:solidFill>
                  <a:srgbClr val="FF0000"/>
                </a:solidFill>
                <a:latin typeface="Calibri" panose="020F0502020204030204" pitchFamily="34" charset="0"/>
                <a:sym typeface="Wingdings" panose="05000000000000000000" pitchFamily="2" charset="2"/>
              </a:rPr>
              <a:t>ambities</a:t>
            </a:r>
            <a:r>
              <a:rPr lang="nl-BE" sz="2200" dirty="0">
                <a:latin typeface="Calibri" panose="020F0502020204030204" pitchFamily="34" charset="0"/>
                <a:sym typeface="Wingdings" panose="05000000000000000000" pitchFamily="2" charset="2"/>
              </a:rPr>
              <a:t> kunnen in 1 BP maar een BP met 1 ambitie kan ook.</a:t>
            </a:r>
          </a:p>
          <a:p>
            <a:pPr>
              <a:lnSpc>
                <a:spcPct val="120000"/>
              </a:lnSpc>
              <a:spcBef>
                <a:spcPts val="600"/>
              </a:spcBef>
              <a:spcAft>
                <a:spcPts val="1800"/>
              </a:spcAft>
            </a:pPr>
            <a:endParaRPr lang="nl-NL" sz="2800" b="1" dirty="0">
              <a:latin typeface="Calibri" panose="020F0502020204030204" pitchFamily="34" charset="0"/>
            </a:endParaRPr>
          </a:p>
          <a:p>
            <a:pPr>
              <a:lnSpc>
                <a:spcPct val="120000"/>
              </a:lnSpc>
            </a:pPr>
            <a:endParaRPr lang="nl-BE" sz="2200" dirty="0">
              <a:latin typeface="Calibri" panose="020F0502020204030204" pitchFamily="34" charset="0"/>
            </a:endParaRPr>
          </a:p>
          <a:p>
            <a:pPr>
              <a:lnSpc>
                <a:spcPct val="120000"/>
              </a:lnSpc>
            </a:pPr>
            <a:endParaRPr lang="nl-BE" sz="2200" dirty="0">
              <a:latin typeface="Calibri" panose="020F0502020204030204" pitchFamily="34" charset="0"/>
            </a:endParaRPr>
          </a:p>
          <a:p>
            <a:pPr>
              <a:lnSpc>
                <a:spcPct val="120000"/>
              </a:lnSpc>
              <a:spcBef>
                <a:spcPts val="600"/>
              </a:spcBef>
              <a:spcAft>
                <a:spcPts val="1800"/>
              </a:spcAft>
            </a:pPr>
            <a:endParaRPr lang="nl-NL" sz="2800" b="1" dirty="0"/>
          </a:p>
        </p:txBody>
      </p:sp>
    </p:spTree>
    <p:extLst>
      <p:ext uri="{BB962C8B-B14F-4D97-AF65-F5344CB8AC3E}">
        <p14:creationId xmlns:p14="http://schemas.microsoft.com/office/powerpoint/2010/main" val="1544162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46532"/>
            <a:ext cx="9144000" cy="998985"/>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Natuurbeheerplanning: ambitieniveau</a:t>
            </a:r>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28951" y="950113"/>
            <a:ext cx="8535486" cy="5608591"/>
          </a:xfrm>
          <a:prstGeom prst="rect">
            <a:avLst/>
          </a:prstGeom>
        </p:spPr>
        <p:txBody>
          <a:bodyPr>
            <a:normAutofit/>
          </a:bodyPr>
          <a:lstStyle/>
          <a:p>
            <a:pPr marL="363538" indent="-363538">
              <a:lnSpc>
                <a:spcPct val="130000"/>
              </a:lnSpc>
              <a:buFont typeface="Wingdings" panose="05000000000000000000" pitchFamily="2" charset="2"/>
              <a:buChar char="Ø"/>
            </a:pPr>
            <a:r>
              <a:rPr lang="nl-NL" sz="2000" dirty="0">
                <a:latin typeface="Calibri" panose="020F0502020204030204" pitchFamily="34" charset="0"/>
                <a:sym typeface="Wingdings" panose="05000000000000000000" pitchFamily="2" charset="2"/>
              </a:rPr>
              <a:t>Type 2, 3 en 4 kan gecombineerd worden in 1 BP</a:t>
            </a:r>
          </a:p>
          <a:p>
            <a:pPr marL="363538" indent="-363538">
              <a:lnSpc>
                <a:spcPct val="130000"/>
              </a:lnSpc>
              <a:buFont typeface="Wingdings" panose="05000000000000000000" pitchFamily="2" charset="2"/>
              <a:buChar char="Ø"/>
            </a:pPr>
            <a:r>
              <a:rPr lang="nl-NL" sz="2000" dirty="0">
                <a:latin typeface="Calibri" panose="020F0502020204030204" pitchFamily="34" charset="0"/>
                <a:sym typeface="Wingdings" panose="05000000000000000000" pitchFamily="2" charset="2"/>
              </a:rPr>
              <a:t>Type 1: apart plan, geen publieke consultatie, geen criteria geïntegreerd natuurbeheer!</a:t>
            </a:r>
          </a:p>
          <a:p>
            <a:pPr marL="363538" indent="-363538">
              <a:lnSpc>
                <a:spcPct val="130000"/>
              </a:lnSpc>
              <a:buFont typeface="Wingdings" panose="05000000000000000000" pitchFamily="2" charset="2"/>
              <a:buChar char="Ø"/>
            </a:pPr>
            <a:r>
              <a:rPr lang="nl-NL" sz="2000" dirty="0">
                <a:latin typeface="Calibri" panose="020F0502020204030204" pitchFamily="34" charset="0"/>
                <a:sym typeface="Wingdings" panose="05000000000000000000" pitchFamily="2" charset="2"/>
              </a:rPr>
              <a:t>Voorwaarden naar % oppervlakte NSB moeten dan voor de deelgebieden gehaald worden!</a:t>
            </a:r>
          </a:p>
          <a:p>
            <a:pPr marL="342900" lvl="0" indent="-342900">
              <a:lnSpc>
                <a:spcPct val="120000"/>
              </a:lnSpc>
              <a:buFont typeface="Wingdings" panose="05000000000000000000" pitchFamily="2" charset="2"/>
              <a:buChar char="§"/>
            </a:pPr>
            <a:endParaRPr lang="nl-BE" sz="2000" dirty="0">
              <a:latin typeface="Calibri" panose="020F0502020204030204" pitchFamily="34" charset="0"/>
            </a:endParaRPr>
          </a:p>
        </p:txBody>
      </p:sp>
      <p:grpSp>
        <p:nvGrpSpPr>
          <p:cNvPr id="17" name="Groep 16"/>
          <p:cNvGrpSpPr/>
          <p:nvPr/>
        </p:nvGrpSpPr>
        <p:grpSpPr>
          <a:xfrm>
            <a:off x="628142" y="2887201"/>
            <a:ext cx="8162037" cy="3494127"/>
            <a:chOff x="875079" y="2956955"/>
            <a:chExt cx="8162037" cy="3494127"/>
          </a:xfrm>
        </p:grpSpPr>
        <p:sp>
          <p:nvSpPr>
            <p:cNvPr id="18" name="Afgeronde rechthoek 17"/>
            <p:cNvSpPr/>
            <p:nvPr/>
          </p:nvSpPr>
          <p:spPr>
            <a:xfrm>
              <a:off x="3800105" y="3479469"/>
              <a:ext cx="4049486" cy="15675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         Type 2, min. 25% NSB grasland</a:t>
              </a:r>
            </a:p>
          </p:txBody>
        </p:sp>
        <p:sp>
          <p:nvSpPr>
            <p:cNvPr id="20" name="Wolk 19"/>
            <p:cNvSpPr/>
            <p:nvPr/>
          </p:nvSpPr>
          <p:spPr>
            <a:xfrm rot="20274223">
              <a:off x="1360572" y="3310549"/>
              <a:ext cx="3161626" cy="2413172"/>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Type 3, min. 90% NSB bos</a:t>
              </a:r>
            </a:p>
          </p:txBody>
        </p:sp>
        <p:sp>
          <p:nvSpPr>
            <p:cNvPr id="21" name="Ovaal 20"/>
            <p:cNvSpPr/>
            <p:nvPr/>
          </p:nvSpPr>
          <p:spPr>
            <a:xfrm flipV="1">
              <a:off x="875079" y="2956955"/>
              <a:ext cx="7200141" cy="28619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PIJL-RECHTS 21"/>
            <p:cNvSpPr/>
            <p:nvPr/>
          </p:nvSpPr>
          <p:spPr>
            <a:xfrm rot="3342999">
              <a:off x="5592830" y="5446727"/>
              <a:ext cx="978408" cy="4846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Tekstvak 22"/>
            <p:cNvSpPr txBox="1"/>
            <p:nvPr/>
          </p:nvSpPr>
          <p:spPr>
            <a:xfrm>
              <a:off x="4242873" y="6081750"/>
              <a:ext cx="4794243" cy="369332"/>
            </a:xfrm>
            <a:prstGeom prst="rect">
              <a:avLst/>
            </a:prstGeom>
            <a:noFill/>
            <a:ln>
              <a:solidFill>
                <a:srgbClr val="FF0000"/>
              </a:solidFill>
            </a:ln>
          </p:spPr>
          <p:txBody>
            <a:bodyPr wrap="square" rtlCol="0">
              <a:spAutoFit/>
            </a:bodyPr>
            <a:lstStyle/>
            <a:p>
              <a:r>
                <a:rPr lang="nl-BE" dirty="0"/>
                <a:t>Of beide opp. samen: type 2, min. 25% NSB</a:t>
              </a:r>
            </a:p>
          </p:txBody>
        </p:sp>
      </p:grpSp>
    </p:spTree>
    <p:extLst>
      <p:ext uri="{BB962C8B-B14F-4D97-AF65-F5344CB8AC3E}">
        <p14:creationId xmlns:p14="http://schemas.microsoft.com/office/powerpoint/2010/main" val="3308815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011235"/>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5720" y="-145254"/>
            <a:ext cx="9144000" cy="782962"/>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Het natuurbeheerplan: 5 delen</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2051720" y="772737"/>
            <a:ext cx="6862718" cy="5608591"/>
          </a:xfrm>
          <a:prstGeom prst="rect">
            <a:avLst/>
          </a:prstGeom>
        </p:spPr>
        <p:txBody>
          <a:bodyPr>
            <a:normAutofit fontScale="77500" lnSpcReduction="20000"/>
          </a:bodyPr>
          <a:lstStyle/>
          <a:p>
            <a:pPr marL="449263" indent="-449263">
              <a:lnSpc>
                <a:spcPct val="120000"/>
              </a:lnSpc>
              <a:spcAft>
                <a:spcPts val="600"/>
              </a:spcAft>
            </a:pPr>
            <a:r>
              <a:rPr lang="nl-NL" sz="2400" b="1" dirty="0">
                <a:sym typeface="Wingdings" panose="05000000000000000000" pitchFamily="2" charset="2"/>
              </a:rPr>
              <a:t> </a:t>
            </a:r>
          </a:p>
          <a:p>
            <a:pPr marL="457200" indent="-457200">
              <a:lnSpc>
                <a:spcPct val="140000"/>
              </a:lnSpc>
              <a:buFont typeface="+mj-lt"/>
              <a:buAutoNum type="arabicPeriod"/>
            </a:pPr>
            <a:r>
              <a:rPr lang="nl-NL" sz="2200" dirty="0">
                <a:latin typeface="Calibri" panose="020F0502020204030204" pitchFamily="34" charset="0"/>
              </a:rPr>
              <a:t>Verkenning:</a:t>
            </a:r>
          </a:p>
          <a:p>
            <a:pPr marL="808038" indent="-342900">
              <a:lnSpc>
                <a:spcPct val="120000"/>
              </a:lnSpc>
              <a:buFont typeface="Wingdings" panose="05000000000000000000" pitchFamily="2" charset="2"/>
              <a:buChar char="§"/>
            </a:pPr>
            <a:r>
              <a:rPr lang="nl-NL" sz="2300" b="1" dirty="0">
                <a:solidFill>
                  <a:srgbClr val="C00000"/>
                </a:solidFill>
                <a:latin typeface="Calibri" panose="020F0502020204030204" pitchFamily="34" charset="0"/>
              </a:rPr>
              <a:t>informeel overleg</a:t>
            </a:r>
          </a:p>
          <a:p>
            <a:pPr marL="808038" indent="-342900">
              <a:lnSpc>
                <a:spcPct val="120000"/>
              </a:lnSpc>
              <a:buFont typeface="Wingdings" panose="05000000000000000000" pitchFamily="2" charset="2"/>
              <a:buChar char="§"/>
            </a:pPr>
            <a:r>
              <a:rPr lang="nl-NL" dirty="0">
                <a:latin typeface="Calibri" panose="020F0502020204030204" pitchFamily="34" charset="0"/>
              </a:rPr>
              <a:t>algemene beschrijving + globaal kader voor de 3 functies</a:t>
            </a:r>
          </a:p>
          <a:p>
            <a:pPr marL="808038" indent="-342900">
              <a:lnSpc>
                <a:spcPct val="120000"/>
              </a:lnSpc>
              <a:buFont typeface="Wingdings" panose="05000000000000000000" pitchFamily="2" charset="2"/>
              <a:buChar char="§"/>
            </a:pPr>
            <a:r>
              <a:rPr lang="nl-NL" dirty="0">
                <a:latin typeface="Calibri" panose="020F0502020204030204" pitchFamily="34" charset="0"/>
              </a:rPr>
              <a:t>Mogelijke visie op hoofdlijnen wordt uitgewerkt</a:t>
            </a:r>
          </a:p>
          <a:p>
            <a:pPr marL="808038" indent="-342900">
              <a:lnSpc>
                <a:spcPct val="120000"/>
              </a:lnSpc>
              <a:buFont typeface="Wingdings" panose="05000000000000000000" pitchFamily="2" charset="2"/>
              <a:buChar char="§"/>
            </a:pPr>
            <a:r>
              <a:rPr lang="nl-NL" dirty="0">
                <a:latin typeface="Calibri" panose="020F0502020204030204" pitchFamily="34" charset="0"/>
              </a:rPr>
              <a:t>Inventarisatie wordt vastgelegd</a:t>
            </a:r>
          </a:p>
          <a:p>
            <a:pPr marL="465138">
              <a:lnSpc>
                <a:spcPct val="120000"/>
              </a:lnSpc>
            </a:pPr>
            <a:r>
              <a:rPr lang="nl-NL" dirty="0"/>
              <a:t> </a:t>
            </a:r>
          </a:p>
          <a:p>
            <a:pPr>
              <a:lnSpc>
                <a:spcPct val="120000"/>
              </a:lnSpc>
            </a:pPr>
            <a:r>
              <a:rPr lang="nl-NL" sz="2200" dirty="0"/>
              <a:t> </a:t>
            </a:r>
          </a:p>
          <a:p>
            <a:pPr marL="457200" indent="-457200">
              <a:lnSpc>
                <a:spcPct val="120000"/>
              </a:lnSpc>
              <a:buFont typeface="+mj-lt"/>
              <a:buAutoNum type="arabicPeriod" startAt="2"/>
            </a:pPr>
            <a:r>
              <a:rPr lang="nl-NL" sz="2200" dirty="0">
                <a:latin typeface="Calibri" panose="020F0502020204030204" pitchFamily="34" charset="0"/>
              </a:rPr>
              <a:t>Inventaris: </a:t>
            </a:r>
          </a:p>
          <a:p>
            <a:pPr marL="808038" indent="-285750">
              <a:lnSpc>
                <a:spcPct val="140000"/>
              </a:lnSpc>
              <a:buFont typeface="Wingdings" panose="05000000000000000000" pitchFamily="2" charset="2"/>
              <a:buChar char="§"/>
            </a:pPr>
            <a:r>
              <a:rPr lang="nl-BE" dirty="0">
                <a:latin typeface="Calibri" panose="020F0502020204030204" pitchFamily="34" charset="0"/>
              </a:rPr>
              <a:t>Enkel die elementen inventariseren die strikt noodzakelijk zijn voor uitwerken visie en bepalen &amp; opvolgen van doelstellingen.</a:t>
            </a:r>
            <a:endParaRPr lang="nl-NL" sz="2200" dirty="0">
              <a:latin typeface="Calibri" panose="020F0502020204030204" pitchFamily="34" charset="0"/>
            </a:endParaRPr>
          </a:p>
          <a:p>
            <a:pPr marL="457200" indent="-457200">
              <a:lnSpc>
                <a:spcPct val="140000"/>
              </a:lnSpc>
              <a:spcBef>
                <a:spcPts val="1200"/>
              </a:spcBef>
              <a:buFont typeface="+mj-lt"/>
              <a:buAutoNum type="arabicPeriod" startAt="3"/>
            </a:pPr>
            <a:r>
              <a:rPr lang="nl-NL" sz="2200" dirty="0">
                <a:latin typeface="Calibri" panose="020F0502020204030204" pitchFamily="34" charset="0"/>
              </a:rPr>
              <a:t>Beheerdoelstellingen</a:t>
            </a:r>
          </a:p>
          <a:p>
            <a:pPr marL="808038" indent="-285750">
              <a:lnSpc>
                <a:spcPct val="140000"/>
              </a:lnSpc>
              <a:buFont typeface="Wingdings" panose="05000000000000000000" pitchFamily="2" charset="2"/>
              <a:buChar char="§"/>
            </a:pPr>
            <a:r>
              <a:rPr lang="nl-BE" dirty="0">
                <a:latin typeface="Calibri" panose="020F0502020204030204" pitchFamily="34" charset="0"/>
              </a:rPr>
              <a:t>Visie uit de verkenningsfase wordt uitgediept op basis van resultaten inventarisatie en verdere discussie.</a:t>
            </a:r>
            <a:endParaRPr lang="nl-NL" sz="2200" dirty="0">
              <a:latin typeface="Calibri" panose="020F0502020204030204" pitchFamily="34" charset="0"/>
            </a:endParaRPr>
          </a:p>
          <a:p>
            <a:pPr marL="457200" indent="-457200">
              <a:lnSpc>
                <a:spcPct val="140000"/>
              </a:lnSpc>
              <a:spcBef>
                <a:spcPts val="1200"/>
              </a:spcBef>
              <a:buFont typeface="+mj-lt"/>
              <a:buAutoNum type="arabicPeriod" startAt="4"/>
            </a:pPr>
            <a:r>
              <a:rPr lang="nl-NL" sz="2200" dirty="0">
                <a:latin typeface="Calibri" panose="020F0502020204030204" pitchFamily="34" charset="0"/>
              </a:rPr>
              <a:t>Beheermaatregelen</a:t>
            </a:r>
          </a:p>
          <a:p>
            <a:pPr marL="808038" indent="-285750">
              <a:lnSpc>
                <a:spcPct val="140000"/>
              </a:lnSpc>
              <a:buFont typeface="Wingdings" panose="05000000000000000000" pitchFamily="2" charset="2"/>
              <a:buChar char="§"/>
            </a:pPr>
            <a:r>
              <a:rPr lang="nl-BE" dirty="0">
                <a:latin typeface="Calibri" panose="020F0502020204030204" pitchFamily="34" charset="0"/>
              </a:rPr>
              <a:t>Concretisering van de visie en de doelstellingen</a:t>
            </a:r>
            <a:endParaRPr lang="nl-NL" dirty="0">
              <a:latin typeface="Calibri" panose="020F0502020204030204" pitchFamily="34" charset="0"/>
            </a:endParaRPr>
          </a:p>
          <a:p>
            <a:pPr marL="457200" indent="-457200">
              <a:lnSpc>
                <a:spcPct val="140000"/>
              </a:lnSpc>
              <a:spcBef>
                <a:spcPts val="1200"/>
              </a:spcBef>
              <a:buFont typeface="+mj-lt"/>
              <a:buAutoNum type="arabicPeriod" startAt="5"/>
            </a:pPr>
            <a:r>
              <a:rPr lang="nl-NL" sz="2200" dirty="0">
                <a:latin typeface="Calibri" panose="020F0502020204030204" pitchFamily="34" charset="0"/>
              </a:rPr>
              <a:t>Opvolging </a:t>
            </a:r>
          </a:p>
          <a:p>
            <a:pPr marL="808038" indent="-285750">
              <a:lnSpc>
                <a:spcPct val="140000"/>
              </a:lnSpc>
              <a:buFont typeface="Wingdings" panose="05000000000000000000" pitchFamily="2" charset="2"/>
              <a:buChar char="§"/>
            </a:pPr>
            <a:r>
              <a:rPr lang="nl-BE" dirty="0">
                <a:latin typeface="Calibri" panose="020F0502020204030204" pitchFamily="34" charset="0"/>
              </a:rPr>
              <a:t>Opvolging van doelen en maatregelen</a:t>
            </a:r>
          </a:p>
          <a:p>
            <a:pPr marL="808038" indent="-285750">
              <a:lnSpc>
                <a:spcPct val="140000"/>
              </a:lnSpc>
              <a:buFont typeface="Wingdings" panose="05000000000000000000" pitchFamily="2" charset="2"/>
              <a:buChar char="§"/>
            </a:pPr>
            <a:r>
              <a:rPr lang="nl-BE" dirty="0">
                <a:latin typeface="Calibri" panose="020F0502020204030204" pitchFamily="34" charset="0"/>
              </a:rPr>
              <a:t>Is basis voor 6-jaarlijkse evaluatie beheerplan</a:t>
            </a:r>
            <a:endParaRPr lang="nl-NL" sz="2400" b="1" dirty="0">
              <a:latin typeface="Calibri" panose="020F0502020204030204" pitchFamily="34" charset="0"/>
              <a:ea typeface="Verdana" pitchFamily="34" charset="0"/>
              <a:cs typeface="Verdana" pitchFamily="34" charset="0"/>
            </a:endParaRPr>
          </a:p>
        </p:txBody>
      </p:sp>
      <p:sp>
        <p:nvSpPr>
          <p:cNvPr id="2" name="Rechthoek 1"/>
          <p:cNvSpPr/>
          <p:nvPr/>
        </p:nvSpPr>
        <p:spPr>
          <a:xfrm>
            <a:off x="2051720" y="1196752"/>
            <a:ext cx="6552728" cy="136815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Gekromde PIJL-RECHTS 3"/>
          <p:cNvSpPr/>
          <p:nvPr/>
        </p:nvSpPr>
        <p:spPr>
          <a:xfrm>
            <a:off x="1096674" y="1628800"/>
            <a:ext cx="731520" cy="1512168"/>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cxnSp>
        <p:nvCxnSpPr>
          <p:cNvPr id="8" name="Rechte verbindingslijn 7"/>
          <p:cNvCxnSpPr/>
          <p:nvPr/>
        </p:nvCxnSpPr>
        <p:spPr>
          <a:xfrm>
            <a:off x="1907704" y="2708920"/>
            <a:ext cx="6890221"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Afgeronde rechthoek 14"/>
          <p:cNvSpPr/>
          <p:nvPr/>
        </p:nvSpPr>
        <p:spPr>
          <a:xfrm>
            <a:off x="160080" y="3140968"/>
            <a:ext cx="1459592" cy="1058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solidFill>
                  <a:schemeClr val="tx1"/>
                </a:solidFill>
                <a:latin typeface="Calibri" panose="020F0502020204030204" pitchFamily="34" charset="0"/>
              </a:rPr>
              <a:t>Duidelijkheid voor betrokkenen</a:t>
            </a:r>
          </a:p>
        </p:txBody>
      </p:sp>
      <p:sp>
        <p:nvSpPr>
          <p:cNvPr id="17" name="Afgeronde rechthoek 16"/>
          <p:cNvSpPr/>
          <p:nvPr/>
        </p:nvSpPr>
        <p:spPr>
          <a:xfrm>
            <a:off x="160080" y="4326667"/>
            <a:ext cx="1459592"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solidFill>
                  <a:schemeClr val="tx1"/>
                </a:solidFill>
                <a:latin typeface="Calibri" panose="020F0502020204030204" pitchFamily="34" charset="0"/>
              </a:rPr>
              <a:t>Specifiekere afspraken per terrein</a:t>
            </a:r>
          </a:p>
        </p:txBody>
      </p:sp>
      <p:sp>
        <p:nvSpPr>
          <p:cNvPr id="18" name="Afgeronde rechthoek 17"/>
          <p:cNvSpPr/>
          <p:nvPr/>
        </p:nvSpPr>
        <p:spPr>
          <a:xfrm>
            <a:off x="160080" y="5444951"/>
            <a:ext cx="1459592"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dirty="0">
                <a:solidFill>
                  <a:schemeClr val="tx1"/>
                </a:solidFill>
                <a:latin typeface="Calibri" panose="020F0502020204030204" pitchFamily="34" charset="0"/>
              </a:rPr>
              <a:t>Eenvoudiger beheerplan</a:t>
            </a:r>
          </a:p>
        </p:txBody>
      </p:sp>
      <p:sp>
        <p:nvSpPr>
          <p:cNvPr id="16" name="Rechthoek 15"/>
          <p:cNvSpPr/>
          <p:nvPr/>
        </p:nvSpPr>
        <p:spPr>
          <a:xfrm>
            <a:off x="2051720" y="2779784"/>
            <a:ext cx="6542586" cy="37789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3" name="Groep 12"/>
          <p:cNvGrpSpPr/>
          <p:nvPr/>
        </p:nvGrpSpPr>
        <p:grpSpPr>
          <a:xfrm>
            <a:off x="7308304" y="1722512"/>
            <a:ext cx="1843328" cy="914400"/>
            <a:chOff x="7994112" y="1667091"/>
            <a:chExt cx="1843328" cy="914400"/>
          </a:xfrm>
        </p:grpSpPr>
        <p:sp>
          <p:nvSpPr>
            <p:cNvPr id="3" name="Ovaal 2"/>
            <p:cNvSpPr/>
            <p:nvPr/>
          </p:nvSpPr>
          <p:spPr>
            <a:xfrm>
              <a:off x="7994112" y="1667091"/>
              <a:ext cx="1843328" cy="91440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8082738" y="1806053"/>
              <a:ext cx="1668918" cy="646331"/>
            </a:xfrm>
            <a:prstGeom prst="rect">
              <a:avLst/>
            </a:prstGeom>
            <a:noFill/>
          </p:spPr>
          <p:txBody>
            <a:bodyPr wrap="none" rtlCol="0">
              <a:spAutoFit/>
            </a:bodyPr>
            <a:lstStyle/>
            <a:p>
              <a:pPr algn="ctr"/>
              <a:r>
                <a:rPr lang="nl-BE" sz="1200" b="1" dirty="0">
                  <a:latin typeface="Calibri" panose="020F0502020204030204" pitchFamily="34" charset="0"/>
                </a:rPr>
                <a:t>Beslissing VKN </a:t>
              </a:r>
            </a:p>
            <a:p>
              <a:pPr algn="ctr"/>
              <a:r>
                <a:rPr lang="nl-BE" sz="1200" b="1" dirty="0">
                  <a:latin typeface="Calibri" panose="020F0502020204030204" pitchFamily="34" charset="0"/>
                </a:rPr>
                <a:t>60 d na </a:t>
              </a:r>
            </a:p>
            <a:p>
              <a:pPr algn="ctr"/>
              <a:r>
                <a:rPr lang="nl-BE" sz="1200" b="1" dirty="0">
                  <a:latin typeface="Calibri" panose="020F0502020204030204" pitchFamily="34" charset="0"/>
                </a:rPr>
                <a:t>volledigheidsverklaring</a:t>
              </a:r>
            </a:p>
          </p:txBody>
        </p:sp>
      </p:grpSp>
      <p:grpSp>
        <p:nvGrpSpPr>
          <p:cNvPr id="20" name="Groep 19"/>
          <p:cNvGrpSpPr/>
          <p:nvPr/>
        </p:nvGrpSpPr>
        <p:grpSpPr>
          <a:xfrm>
            <a:off x="7308304" y="620688"/>
            <a:ext cx="1735824" cy="786752"/>
            <a:chOff x="8066120" y="1667091"/>
            <a:chExt cx="1735824" cy="786752"/>
          </a:xfrm>
        </p:grpSpPr>
        <p:sp>
          <p:nvSpPr>
            <p:cNvPr id="21" name="Ovaal 20"/>
            <p:cNvSpPr/>
            <p:nvPr/>
          </p:nvSpPr>
          <p:spPr>
            <a:xfrm>
              <a:off x="8066120" y="1667091"/>
              <a:ext cx="1735824" cy="786752"/>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Tekstvak 21"/>
            <p:cNvSpPr txBox="1"/>
            <p:nvPr/>
          </p:nvSpPr>
          <p:spPr>
            <a:xfrm>
              <a:off x="8220820" y="1806053"/>
              <a:ext cx="1392754" cy="461665"/>
            </a:xfrm>
            <a:prstGeom prst="rect">
              <a:avLst/>
            </a:prstGeom>
            <a:noFill/>
          </p:spPr>
          <p:txBody>
            <a:bodyPr wrap="none" rtlCol="0">
              <a:spAutoFit/>
            </a:bodyPr>
            <a:lstStyle/>
            <a:p>
              <a:pPr algn="ctr"/>
              <a:r>
                <a:rPr lang="nl-BE" sz="1200" b="1" dirty="0">
                  <a:latin typeface="Calibri" panose="020F0502020204030204" pitchFamily="34" charset="0"/>
                </a:rPr>
                <a:t>Ontvangstmelding </a:t>
              </a:r>
            </a:p>
            <a:p>
              <a:pPr algn="ctr"/>
              <a:r>
                <a:rPr lang="nl-BE" sz="1200" b="1" dirty="0">
                  <a:latin typeface="Calibri" panose="020F0502020204030204" pitchFamily="34" charset="0"/>
                </a:rPr>
                <a:t>binnen 30 dagen</a:t>
              </a:r>
            </a:p>
          </p:txBody>
        </p:sp>
      </p:grpSp>
      <p:grpSp>
        <p:nvGrpSpPr>
          <p:cNvPr id="23" name="Groep 22"/>
          <p:cNvGrpSpPr/>
          <p:nvPr/>
        </p:nvGrpSpPr>
        <p:grpSpPr>
          <a:xfrm>
            <a:off x="7596336" y="1196752"/>
            <a:ext cx="1202589" cy="579630"/>
            <a:chOff x="8066120" y="1667091"/>
            <a:chExt cx="1735824" cy="786752"/>
          </a:xfrm>
        </p:grpSpPr>
        <p:sp>
          <p:nvSpPr>
            <p:cNvPr id="24" name="Ovaal 23"/>
            <p:cNvSpPr/>
            <p:nvPr/>
          </p:nvSpPr>
          <p:spPr>
            <a:xfrm>
              <a:off x="8066120" y="1667091"/>
              <a:ext cx="1735824" cy="786752"/>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Tekstvak 24"/>
            <p:cNvSpPr txBox="1"/>
            <p:nvPr/>
          </p:nvSpPr>
          <p:spPr>
            <a:xfrm>
              <a:off x="8505066" y="1921967"/>
              <a:ext cx="824264" cy="276999"/>
            </a:xfrm>
            <a:prstGeom prst="rect">
              <a:avLst/>
            </a:prstGeom>
            <a:noFill/>
          </p:spPr>
          <p:txBody>
            <a:bodyPr wrap="none" rtlCol="0">
              <a:spAutoFit/>
            </a:bodyPr>
            <a:lstStyle/>
            <a:p>
              <a:pPr algn="ctr"/>
              <a:r>
                <a:rPr lang="nl-BE" sz="1200" b="1" dirty="0">
                  <a:latin typeface="Calibri" panose="020F0502020204030204" pitchFamily="34" charset="0"/>
                </a:rPr>
                <a:t>Advies OE</a:t>
              </a:r>
            </a:p>
          </p:txBody>
        </p:sp>
      </p:grpSp>
      <p:grpSp>
        <p:nvGrpSpPr>
          <p:cNvPr id="26" name="Groep 25"/>
          <p:cNvGrpSpPr/>
          <p:nvPr/>
        </p:nvGrpSpPr>
        <p:grpSpPr>
          <a:xfrm>
            <a:off x="7330024" y="4465403"/>
            <a:ext cx="1735824" cy="786752"/>
            <a:chOff x="8066120" y="1667091"/>
            <a:chExt cx="1735824" cy="786752"/>
          </a:xfrm>
        </p:grpSpPr>
        <p:sp>
          <p:nvSpPr>
            <p:cNvPr id="27" name="Ovaal 26"/>
            <p:cNvSpPr/>
            <p:nvPr/>
          </p:nvSpPr>
          <p:spPr>
            <a:xfrm>
              <a:off x="8066120" y="1667091"/>
              <a:ext cx="1735824" cy="786752"/>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kstvak 27"/>
            <p:cNvSpPr txBox="1"/>
            <p:nvPr/>
          </p:nvSpPr>
          <p:spPr>
            <a:xfrm>
              <a:off x="8220820" y="1806053"/>
              <a:ext cx="1392754" cy="461665"/>
            </a:xfrm>
            <a:prstGeom prst="rect">
              <a:avLst/>
            </a:prstGeom>
            <a:noFill/>
          </p:spPr>
          <p:txBody>
            <a:bodyPr wrap="none" rtlCol="0">
              <a:spAutoFit/>
            </a:bodyPr>
            <a:lstStyle/>
            <a:p>
              <a:pPr algn="ctr"/>
              <a:r>
                <a:rPr lang="nl-BE" sz="1200" b="1" dirty="0">
                  <a:latin typeface="Calibri" panose="020F0502020204030204" pitchFamily="34" charset="0"/>
                </a:rPr>
                <a:t>Ontvangstmelding </a:t>
              </a:r>
            </a:p>
            <a:p>
              <a:pPr algn="ctr"/>
              <a:r>
                <a:rPr lang="nl-BE" sz="1200" b="1" dirty="0">
                  <a:latin typeface="Calibri" panose="020F0502020204030204" pitchFamily="34" charset="0"/>
                </a:rPr>
                <a:t>binnen 30 dagen</a:t>
              </a:r>
            </a:p>
          </p:txBody>
        </p:sp>
      </p:grpSp>
    </p:spTree>
    <p:extLst>
      <p:ext uri="{BB962C8B-B14F-4D97-AF65-F5344CB8AC3E}">
        <p14:creationId xmlns:p14="http://schemas.microsoft.com/office/powerpoint/2010/main" val="206967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8" name="Picture 56"/>
          <p:cNvPicPr>
            <a:picLocks noChangeAspect="1" noChangeArrowheads="1"/>
          </p:cNvPicPr>
          <p:nvPr/>
        </p:nvPicPr>
        <p:blipFill rotWithShape="1">
          <a:blip r:embed="rId3">
            <a:extLst>
              <a:ext uri="{28A0092B-C50C-407E-A947-70E740481C1C}">
                <a14:useLocalDpi xmlns:a14="http://schemas.microsoft.com/office/drawing/2010/main" val="0"/>
              </a:ext>
            </a:extLst>
          </a:blip>
          <a:srcRect l="25880" t="26389" r="37060" b="9652"/>
          <a:stretch/>
        </p:blipFill>
        <p:spPr bwMode="auto">
          <a:xfrm>
            <a:off x="1043608" y="174868"/>
            <a:ext cx="6912768" cy="670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533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1008000"/>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008000"/>
          </a:xfrm>
        </p:spPr>
        <p:txBody>
          <a:bodyPr>
            <a:normAutofit/>
          </a:bodyPr>
          <a:lstStyle/>
          <a:p>
            <a:pPr>
              <a:lnSpc>
                <a:spcPct val="140000"/>
              </a:lnSpc>
              <a:tabLst>
                <a:tab pos="952500" algn="l"/>
                <a:tab pos="1243013" algn="l"/>
              </a:tabLst>
            </a:pPr>
            <a:r>
              <a:rPr lang="nl-NL" sz="2800" b="1" dirty="0">
                <a:solidFill>
                  <a:schemeClr val="bg1"/>
                </a:solidFill>
                <a:latin typeface="Calibri" panose="020F0502020204030204" pitchFamily="34" charset="0"/>
              </a:rPr>
              <a:t>Procedure</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772737"/>
            <a:ext cx="8535486" cy="5608591"/>
          </a:xfrm>
          <a:prstGeom prst="rect">
            <a:avLst/>
          </a:prstGeom>
        </p:spPr>
        <p:txBody>
          <a:bodyPr>
            <a:normAutofit/>
          </a:bodyPr>
          <a:lstStyle/>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3" name="Rectangle 9"/>
          <p:cNvSpPr txBox="1">
            <a:spLocks noChangeArrowheads="1"/>
          </p:cNvSpPr>
          <p:nvPr/>
        </p:nvSpPr>
        <p:spPr>
          <a:xfrm>
            <a:off x="373182" y="899551"/>
            <a:ext cx="8535486" cy="6057841"/>
          </a:xfrm>
          <a:prstGeom prst="rect">
            <a:avLst/>
          </a:prstGeom>
        </p:spPr>
        <p:txBody>
          <a:bodyPr>
            <a:normAutofit/>
          </a:bodyPr>
          <a:lstStyle/>
          <a:p>
            <a:pPr marL="444500" indent="-357188">
              <a:lnSpc>
                <a:spcPct val="120000"/>
              </a:lnSpc>
              <a:spcBef>
                <a:spcPts val="1800"/>
              </a:spcBef>
              <a:spcAft>
                <a:spcPts val="1200"/>
              </a:spcAft>
              <a:buFont typeface="Wingdings" panose="05000000000000000000" pitchFamily="2" charset="2"/>
              <a:buChar char="Ø"/>
            </a:pPr>
            <a:r>
              <a:rPr lang="nl-NL" sz="2200" b="1" dirty="0">
                <a:latin typeface="Calibri" panose="020F0502020204030204" pitchFamily="34" charset="0"/>
                <a:sym typeface="Wingdings" panose="05000000000000000000" pitchFamily="2" charset="2"/>
              </a:rPr>
              <a:t>Overige delen (ontwerpnatuurbeheerplan)</a:t>
            </a:r>
            <a:r>
              <a:rPr lang="nl-NL" sz="2200" dirty="0">
                <a:latin typeface="Calibri" panose="020F0502020204030204" pitchFamily="34" charset="0"/>
                <a:sym typeface="Wingdings" panose="05000000000000000000" pitchFamily="2" charset="2"/>
              </a:rPr>
              <a:t> </a:t>
            </a:r>
            <a:r>
              <a:rPr lang="nl-NL" sz="2200" b="1" dirty="0">
                <a:latin typeface="Calibri" panose="020F0502020204030204" pitchFamily="34" charset="0"/>
                <a:sym typeface="Wingdings" panose="05000000000000000000" pitchFamily="2" charset="2"/>
              </a:rPr>
              <a:t>samen</a:t>
            </a:r>
            <a:r>
              <a:rPr lang="nl-NL" sz="2200" dirty="0">
                <a:latin typeface="Calibri" panose="020F0502020204030204" pitchFamily="34" charset="0"/>
                <a:sym typeface="Wingdings" panose="05000000000000000000" pitchFamily="2" charset="2"/>
              </a:rPr>
              <a:t> indienen bij ANB</a:t>
            </a:r>
            <a:endParaRPr lang="nl-NL" sz="1700" dirty="0">
              <a:latin typeface="Calibri" panose="020F0502020204030204" pitchFamily="34" charset="0"/>
              <a:sym typeface="Wingdings" panose="05000000000000000000" pitchFamily="2" charset="2"/>
            </a:endParaRPr>
          </a:p>
          <a:p>
            <a:pPr marL="711200" indent="-261938">
              <a:lnSpc>
                <a:spcPct val="120000"/>
              </a:lnSpc>
              <a:buFont typeface="Wingdings" panose="05000000000000000000" pitchFamily="2" charset="2"/>
              <a:buChar char="§"/>
            </a:pPr>
            <a:r>
              <a:rPr lang="nl-NL" sz="1700" dirty="0">
                <a:latin typeface="Calibri" panose="020F0502020204030204" pitchFamily="34" charset="0"/>
                <a:sym typeface="Wingdings" panose="05000000000000000000" pitchFamily="2" charset="2"/>
              </a:rPr>
              <a:t>Volledigheidsverklaring binnen 30 d na indiening	</a:t>
            </a:r>
          </a:p>
          <a:p>
            <a:pPr marL="711200" indent="-261938">
              <a:lnSpc>
                <a:spcPct val="120000"/>
              </a:lnSpc>
              <a:buFont typeface="Wingdings" panose="05000000000000000000" pitchFamily="2" charset="2"/>
              <a:buChar char="§"/>
            </a:pPr>
            <a:r>
              <a:rPr lang="nl-NL" sz="1700" dirty="0">
                <a:latin typeface="Calibri" panose="020F0502020204030204" pitchFamily="34" charset="0"/>
                <a:sym typeface="Wingdings" panose="05000000000000000000" pitchFamily="2" charset="2"/>
              </a:rPr>
              <a:t>Consultatie publiek (type 2,3,4): ontwerpnatuurbeheerplan ter inzage bij ANB, bij indiener of gezamenlijk te bepalen plaats in omgeving van het terrein</a:t>
            </a:r>
          </a:p>
          <a:p>
            <a:pPr marL="711200" indent="-261938">
              <a:lnSpc>
                <a:spcPct val="120000"/>
              </a:lnSpc>
              <a:buFont typeface="Wingdings" panose="05000000000000000000" pitchFamily="2" charset="2"/>
              <a:buChar char="§"/>
            </a:pPr>
            <a:r>
              <a:rPr lang="nl-NL" sz="1700" dirty="0">
                <a:latin typeface="Calibri" panose="020F0502020204030204" pitchFamily="34" charset="0"/>
                <a:sym typeface="Wingdings" panose="05000000000000000000" pitchFamily="2" charset="2"/>
              </a:rPr>
              <a:t>Bekendmaking consultatie publiek binnen 30 d na volledigheidsverklaring: minstens 1 regionale krant / via gemeentelijke infokanalen / aanplakking toegangswegen terrein</a:t>
            </a:r>
            <a:endParaRPr lang="nl-NL" sz="1700" b="1" dirty="0">
              <a:latin typeface="Calibri" panose="020F0502020204030204" pitchFamily="34" charset="0"/>
              <a:sym typeface="Wingdings" panose="05000000000000000000" pitchFamily="2" charset="2"/>
            </a:endParaRPr>
          </a:p>
          <a:p>
            <a:pPr marL="444500" indent="-357188">
              <a:lnSpc>
                <a:spcPct val="120000"/>
              </a:lnSpc>
              <a:spcBef>
                <a:spcPts val="1200"/>
              </a:spcBef>
              <a:spcAft>
                <a:spcPts val="1200"/>
              </a:spcAft>
              <a:buFont typeface="Wingdings" panose="05000000000000000000" pitchFamily="2" charset="2"/>
              <a:buChar char="Ø"/>
            </a:pPr>
            <a:r>
              <a:rPr lang="nl-NL" sz="2000" b="1" dirty="0">
                <a:latin typeface="Calibri" panose="020F0502020204030204" pitchFamily="34" charset="0"/>
                <a:sym typeface="Wingdings" panose="05000000000000000000" pitchFamily="2" charset="2"/>
              </a:rPr>
              <a:t>ANB vraagt adviezen: termijn 30 d (als gepasseerd: geen adviesvereiste)</a:t>
            </a:r>
            <a:endParaRPr lang="nl-NL" sz="1600" b="1" dirty="0">
              <a:latin typeface="Calibri" panose="020F0502020204030204" pitchFamily="34" charset="0"/>
              <a:sym typeface="Wingdings" panose="05000000000000000000" pitchFamily="2" charset="2"/>
            </a:endParaRPr>
          </a:p>
          <a:p>
            <a:pPr marL="895350" indent="-357188">
              <a:lnSpc>
                <a:spcPct val="120000"/>
              </a:lnSpc>
              <a:buFont typeface="Wingdings" panose="05000000000000000000" pitchFamily="2" charset="2"/>
              <a:buChar char="§"/>
            </a:pPr>
            <a:r>
              <a:rPr lang="nl-NL" sz="1600" dirty="0">
                <a:solidFill>
                  <a:srgbClr val="FF0000"/>
                </a:solidFill>
                <a:latin typeface="Calibri" panose="020F0502020204030204" pitchFamily="34" charset="0"/>
                <a:sym typeface="Wingdings" panose="05000000000000000000" pitchFamily="2" charset="2"/>
              </a:rPr>
              <a:t>CBS: type 4 terreinen of als een vergunning van CBS vereist is voor activiteiten in het BP</a:t>
            </a:r>
            <a:r>
              <a:rPr lang="nl-NL" sz="1600" dirty="0">
                <a:latin typeface="Calibri" panose="020F0502020204030204" pitchFamily="34" charset="0"/>
                <a:sym typeface="Wingdings" panose="05000000000000000000" pitchFamily="2" charset="2"/>
              </a:rPr>
              <a:t> </a:t>
            </a:r>
          </a:p>
          <a:p>
            <a:pPr marL="895350" indent="-357188">
              <a:lnSpc>
                <a:spcPct val="120000"/>
              </a:lnSpc>
              <a:buFont typeface="Wingdings" panose="05000000000000000000" pitchFamily="2" charset="2"/>
              <a:buChar char="§"/>
            </a:pPr>
            <a:r>
              <a:rPr lang="nl-NL" sz="1600" dirty="0">
                <a:latin typeface="Calibri" panose="020F0502020204030204" pitchFamily="34" charset="0"/>
                <a:sym typeface="Wingdings" panose="05000000000000000000" pitchFamily="2" charset="2"/>
              </a:rPr>
              <a:t>Als overlap risico-overstromingsgebied bij terreinen type 2,3,4: beheerder waterweg</a:t>
            </a:r>
          </a:p>
          <a:p>
            <a:pPr marL="895350" indent="-357188">
              <a:lnSpc>
                <a:spcPct val="120000"/>
              </a:lnSpc>
              <a:buFont typeface="Wingdings" panose="05000000000000000000" pitchFamily="2" charset="2"/>
              <a:buChar char="§"/>
            </a:pPr>
            <a:r>
              <a:rPr lang="nl-NL" sz="1600" dirty="0">
                <a:latin typeface="Calibri" panose="020F0502020204030204" pitchFamily="34" charset="0"/>
                <a:sym typeface="Wingdings" panose="05000000000000000000" pitchFamily="2" charset="2"/>
              </a:rPr>
              <a:t>Beschermde goederen : AOE</a:t>
            </a:r>
          </a:p>
          <a:p>
            <a:pPr marL="895350" indent="-357188">
              <a:lnSpc>
                <a:spcPct val="120000"/>
              </a:lnSpc>
              <a:buFont typeface="Wingdings" panose="05000000000000000000" pitchFamily="2" charset="2"/>
              <a:buChar char="§"/>
            </a:pPr>
            <a:r>
              <a:rPr lang="nl-NL" sz="1600" dirty="0">
                <a:latin typeface="Calibri" panose="020F0502020204030204" pitchFamily="34" charset="0"/>
                <a:sym typeface="Wingdings" panose="05000000000000000000" pitchFamily="2" charset="2"/>
              </a:rPr>
              <a:t>Als uitvoeren van NBP kan leiden tot betekenisvolle aantasting van de AS in AG: ABCO</a:t>
            </a:r>
          </a:p>
          <a:p>
            <a:pPr marL="444500" indent="-357188">
              <a:lnSpc>
                <a:spcPct val="120000"/>
              </a:lnSpc>
              <a:spcBef>
                <a:spcPts val="1200"/>
              </a:spcBef>
              <a:spcAft>
                <a:spcPts val="1200"/>
              </a:spcAft>
              <a:buFont typeface="Wingdings" panose="05000000000000000000" pitchFamily="2" charset="2"/>
              <a:buChar char="Ø"/>
            </a:pPr>
            <a:r>
              <a:rPr lang="nl-NL" sz="2000" b="1" dirty="0">
                <a:latin typeface="Calibri" panose="020F0502020204030204" pitchFamily="34" charset="0"/>
                <a:sym typeface="Wingdings" panose="05000000000000000000" pitchFamily="2" charset="2"/>
              </a:rPr>
              <a:t>ANB bezorgt bezwaren, opmerkingen en adviezen aan indiener </a:t>
            </a:r>
            <a:endParaRPr lang="nl-NL" sz="2000" dirty="0">
              <a:latin typeface="Calibri" panose="020F0502020204030204" pitchFamily="34" charset="0"/>
              <a:sym typeface="Wingdings" panose="05000000000000000000" pitchFamily="2" charset="2"/>
            </a:endParaRPr>
          </a:p>
          <a:p>
            <a:pPr marL="895350" indent="-357188">
              <a:lnSpc>
                <a:spcPct val="120000"/>
              </a:lnSpc>
              <a:buFont typeface="Wingdings" panose="05000000000000000000" pitchFamily="2" charset="2"/>
              <a:buChar char="§"/>
            </a:pPr>
            <a:r>
              <a:rPr lang="nl-NL" sz="1600" dirty="0">
                <a:latin typeface="Calibri" panose="020F0502020204030204" pitchFamily="34" charset="0"/>
                <a:sym typeface="Wingdings" panose="05000000000000000000" pitchFamily="2" charset="2"/>
              </a:rPr>
              <a:t>Binnen 7 d na verstrijken consultatieperiode en van de termijn van adviesvraag (45 d)</a:t>
            </a:r>
          </a:p>
          <a:p>
            <a:pPr marL="895350" indent="-357188">
              <a:lnSpc>
                <a:spcPct val="120000"/>
              </a:lnSpc>
              <a:buFont typeface="Wingdings" panose="05000000000000000000" pitchFamily="2" charset="2"/>
              <a:buChar char="§"/>
            </a:pPr>
            <a:endParaRPr lang="nl-NL" sz="1600" dirty="0">
              <a:latin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3622191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endParaRPr>
          </a:p>
        </p:txBody>
      </p:sp>
      <p:pic>
        <p:nvPicPr>
          <p:cNvPr id="10" name="Afbeelding 9" descr="www-inverde-b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143000"/>
          </a:xfrm>
        </p:spPr>
        <p:txBody>
          <a:bodyPr/>
          <a:lstStyle/>
          <a:p>
            <a:r>
              <a:rPr lang="nl-BE" sz="3200" dirty="0">
                <a:solidFill>
                  <a:schemeClr val="bg1"/>
                </a:solidFill>
                <a:latin typeface="Calibri" panose="020F0502020204030204" pitchFamily="34" charset="0"/>
              </a:rPr>
              <a:t>Programma</a:t>
            </a:r>
          </a:p>
        </p:txBody>
      </p:sp>
      <p:sp>
        <p:nvSpPr>
          <p:cNvPr id="9" name="Tijdelijke aanduiding voor inhoud 8"/>
          <p:cNvSpPr>
            <a:spLocks noGrp="1"/>
          </p:cNvSpPr>
          <p:nvPr>
            <p:ph idx="1"/>
          </p:nvPr>
        </p:nvSpPr>
        <p:spPr>
          <a:xfrm>
            <a:off x="390364" y="1113885"/>
            <a:ext cx="8363272" cy="5472608"/>
          </a:xfrm>
        </p:spPr>
        <p:txBody>
          <a:bodyPr>
            <a:normAutofit/>
          </a:bodyPr>
          <a:lstStyle/>
          <a:p>
            <a:pPr marL="0" indent="0">
              <a:lnSpc>
                <a:spcPct val="120000"/>
              </a:lnSpc>
              <a:spcBef>
                <a:spcPts val="600"/>
              </a:spcBef>
              <a:spcAft>
                <a:spcPts val="600"/>
              </a:spcAft>
              <a:buNone/>
            </a:pPr>
            <a:r>
              <a:rPr lang="nl-BE" sz="2800" dirty="0">
                <a:latin typeface="Calibri" panose="020F0502020204030204" pitchFamily="34" charset="0"/>
              </a:rPr>
              <a:t>VOORMIDDAG</a:t>
            </a:r>
          </a:p>
          <a:p>
            <a:pPr>
              <a:lnSpc>
                <a:spcPct val="120000"/>
              </a:lnSpc>
              <a:spcBef>
                <a:spcPts val="600"/>
              </a:spcBef>
              <a:spcAft>
                <a:spcPts val="600"/>
              </a:spcAft>
              <a:buFont typeface="Wingdings" panose="05000000000000000000" pitchFamily="2" charset="2"/>
              <a:buChar char="§"/>
            </a:pPr>
            <a:r>
              <a:rPr lang="nl-BE" sz="2000" dirty="0">
                <a:latin typeface="Calibri" panose="020F0502020204030204" pitchFamily="34" charset="0"/>
              </a:rPr>
              <a:t>Het nieuwe natuurbeheerplan: uitgangspunten + procedure</a:t>
            </a:r>
          </a:p>
          <a:p>
            <a:pPr>
              <a:lnSpc>
                <a:spcPct val="120000"/>
              </a:lnSpc>
              <a:spcBef>
                <a:spcPts val="600"/>
              </a:spcBef>
              <a:spcAft>
                <a:spcPts val="600"/>
              </a:spcAft>
              <a:buFont typeface="Wingdings" panose="05000000000000000000" pitchFamily="2" charset="2"/>
              <a:buChar char="§"/>
            </a:pPr>
            <a:r>
              <a:rPr lang="nl-BE" sz="2000" dirty="0" smtClean="0">
                <a:latin typeface="Calibri" panose="020F0502020204030204" pitchFamily="34" charset="0"/>
              </a:rPr>
              <a:t>Inzoomen op enkele zaken</a:t>
            </a:r>
          </a:p>
          <a:p>
            <a:pPr lvl="1">
              <a:lnSpc>
                <a:spcPct val="120000"/>
              </a:lnSpc>
              <a:spcBef>
                <a:spcPts val="600"/>
              </a:spcBef>
              <a:spcAft>
                <a:spcPts val="600"/>
              </a:spcAft>
              <a:buFont typeface="Wingdings" panose="05000000000000000000" pitchFamily="2" charset="2"/>
              <a:buChar char="§"/>
            </a:pPr>
            <a:r>
              <a:rPr lang="nl-BE" sz="1600" dirty="0" smtClean="0">
                <a:latin typeface="Calibri" panose="020F0502020204030204" pitchFamily="34" charset="0"/>
              </a:rPr>
              <a:t>Natuurstreefbeelden</a:t>
            </a:r>
          </a:p>
          <a:p>
            <a:pPr lvl="1">
              <a:lnSpc>
                <a:spcPct val="120000"/>
              </a:lnSpc>
              <a:spcBef>
                <a:spcPts val="600"/>
              </a:spcBef>
              <a:spcAft>
                <a:spcPts val="600"/>
              </a:spcAft>
              <a:buFont typeface="Wingdings" panose="05000000000000000000" pitchFamily="2" charset="2"/>
              <a:buChar char="§"/>
            </a:pPr>
            <a:r>
              <a:rPr lang="nl-BE" sz="1600" dirty="0" smtClean="0">
                <a:latin typeface="Calibri" panose="020F0502020204030204" pitchFamily="34" charset="0"/>
              </a:rPr>
              <a:t>Criteria </a:t>
            </a:r>
            <a:r>
              <a:rPr lang="nl-BE" sz="1600" dirty="0" err="1" smtClean="0">
                <a:latin typeface="Calibri" panose="020F0502020204030204" pitchFamily="34" charset="0"/>
              </a:rPr>
              <a:t>geïtegreerd</a:t>
            </a:r>
            <a:r>
              <a:rPr lang="nl-BE" sz="1600" dirty="0" smtClean="0">
                <a:latin typeface="Calibri" panose="020F0502020204030204" pitchFamily="34" charset="0"/>
              </a:rPr>
              <a:t> natuurbeheer</a:t>
            </a:r>
          </a:p>
          <a:p>
            <a:pPr lvl="1">
              <a:lnSpc>
                <a:spcPct val="120000"/>
              </a:lnSpc>
              <a:spcBef>
                <a:spcPts val="600"/>
              </a:spcBef>
              <a:spcAft>
                <a:spcPts val="600"/>
              </a:spcAft>
              <a:buFont typeface="Wingdings" panose="05000000000000000000" pitchFamily="2" charset="2"/>
              <a:buChar char="§"/>
            </a:pPr>
            <a:r>
              <a:rPr lang="nl-BE" sz="1600" dirty="0" smtClean="0">
                <a:latin typeface="Calibri" panose="020F0502020204030204" pitchFamily="34" charset="0"/>
              </a:rPr>
              <a:t>Beheermonitoring</a:t>
            </a:r>
            <a:endParaRPr lang="nl-BE" sz="1600" dirty="0">
              <a:latin typeface="Calibri" panose="020F0502020204030204" pitchFamily="34" charset="0"/>
            </a:endParaRPr>
          </a:p>
          <a:p>
            <a:pPr marL="0" indent="0">
              <a:lnSpc>
                <a:spcPct val="120000"/>
              </a:lnSpc>
              <a:spcBef>
                <a:spcPts val="1800"/>
              </a:spcBef>
              <a:spcAft>
                <a:spcPts val="600"/>
              </a:spcAft>
              <a:buNone/>
            </a:pPr>
            <a:r>
              <a:rPr lang="nl-BE" sz="2800" dirty="0">
                <a:latin typeface="Calibri" panose="020F0502020204030204" pitchFamily="34" charset="0"/>
              </a:rPr>
              <a:t>NAMIDDAG</a:t>
            </a:r>
          </a:p>
          <a:p>
            <a:pPr>
              <a:lnSpc>
                <a:spcPct val="120000"/>
              </a:lnSpc>
              <a:spcBef>
                <a:spcPts val="600"/>
              </a:spcBef>
              <a:spcAft>
                <a:spcPts val="600"/>
              </a:spcAft>
              <a:buFont typeface="Wingdings" panose="05000000000000000000" pitchFamily="2" charset="2"/>
              <a:buChar char="§"/>
            </a:pPr>
            <a:r>
              <a:rPr lang="nl-BE" sz="2000" dirty="0" smtClean="0">
                <a:latin typeface="Calibri" panose="020F0502020204030204" pitchFamily="34" charset="0"/>
              </a:rPr>
              <a:t>Subsidies bij het natuurbeheerplan</a:t>
            </a:r>
            <a:endParaRPr lang="nl-BE" sz="2000" dirty="0">
              <a:latin typeface="Calibri" panose="020F0502020204030204" pitchFamily="34" charset="0"/>
            </a:endParaRPr>
          </a:p>
          <a:p>
            <a:pPr>
              <a:lnSpc>
                <a:spcPct val="120000"/>
              </a:lnSpc>
              <a:spcBef>
                <a:spcPts val="600"/>
              </a:spcBef>
              <a:spcAft>
                <a:spcPts val="600"/>
              </a:spcAft>
              <a:buFont typeface="Wingdings" panose="05000000000000000000" pitchFamily="2" charset="2"/>
              <a:buChar char="§"/>
            </a:pPr>
            <a:r>
              <a:rPr lang="nl-BE" sz="2000" dirty="0" smtClean="0">
                <a:latin typeface="Calibri" panose="020F0502020204030204" pitchFamily="34" charset="0"/>
              </a:rPr>
              <a:t>Vragenuurtje</a:t>
            </a:r>
          </a:p>
          <a:p>
            <a:pPr>
              <a:lnSpc>
                <a:spcPct val="120000"/>
              </a:lnSpc>
              <a:spcBef>
                <a:spcPts val="600"/>
              </a:spcBef>
              <a:spcAft>
                <a:spcPts val="600"/>
              </a:spcAft>
              <a:buFont typeface="Wingdings" panose="05000000000000000000" pitchFamily="2" charset="2"/>
              <a:buChar char="§"/>
            </a:pPr>
            <a:r>
              <a:rPr lang="nl-BE" sz="2000" dirty="0" smtClean="0">
                <a:latin typeface="Calibri" panose="020F0502020204030204" pitchFamily="34" charset="0"/>
              </a:rPr>
              <a:t>Tips en tricks voor de trainer</a:t>
            </a:r>
            <a:endParaRPr lang="nl-BE" sz="2000" dirty="0">
              <a:latin typeface="Calibri" panose="020F0502020204030204" pitchFamily="34" charset="0"/>
            </a:endParaRPr>
          </a:p>
        </p:txBody>
      </p:sp>
    </p:spTree>
    <p:extLst>
      <p:ext uri="{BB962C8B-B14F-4D97-AF65-F5344CB8AC3E}">
        <p14:creationId xmlns:p14="http://schemas.microsoft.com/office/powerpoint/2010/main" val="80903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1008000"/>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29457" y="-262218"/>
            <a:ext cx="9144000" cy="1008000"/>
          </a:xfrm>
        </p:spPr>
        <p:txBody>
          <a:bodyPr>
            <a:normAutofit/>
          </a:bodyPr>
          <a:lstStyle/>
          <a:p>
            <a:pPr>
              <a:lnSpc>
                <a:spcPct val="140000"/>
              </a:lnSpc>
              <a:tabLst>
                <a:tab pos="952500" algn="l"/>
                <a:tab pos="1243013" algn="l"/>
              </a:tabLst>
            </a:pPr>
            <a:r>
              <a:rPr lang="nl-NL" sz="3200" b="1" dirty="0">
                <a:solidFill>
                  <a:schemeClr val="bg1"/>
                </a:solidFill>
                <a:latin typeface="Calibri" panose="020F0502020204030204" pitchFamily="34" charset="0"/>
              </a:rPr>
              <a:t>Procedure</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772737"/>
            <a:ext cx="8535486" cy="5608591"/>
          </a:xfrm>
          <a:prstGeom prst="rect">
            <a:avLst/>
          </a:prstGeom>
        </p:spPr>
        <p:txBody>
          <a:bodyPr>
            <a:normAutofit/>
          </a:bodyPr>
          <a:lstStyle/>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3" name="Rectangle 9"/>
          <p:cNvSpPr txBox="1">
            <a:spLocks noChangeArrowheads="1"/>
          </p:cNvSpPr>
          <p:nvPr/>
        </p:nvSpPr>
        <p:spPr>
          <a:xfrm>
            <a:off x="373182" y="899551"/>
            <a:ext cx="8535486" cy="6057841"/>
          </a:xfrm>
          <a:prstGeom prst="rect">
            <a:avLst/>
          </a:prstGeom>
        </p:spPr>
        <p:txBody>
          <a:bodyPr>
            <a:normAutofit/>
          </a:bodyPr>
          <a:lstStyle/>
          <a:p>
            <a:pPr marL="444500" indent="-357188">
              <a:lnSpc>
                <a:spcPct val="120000"/>
              </a:lnSpc>
              <a:spcBef>
                <a:spcPts val="1200"/>
              </a:spcBef>
              <a:spcAft>
                <a:spcPts val="1200"/>
              </a:spcAft>
              <a:buFont typeface="Wingdings" panose="05000000000000000000" pitchFamily="2" charset="2"/>
              <a:buChar char="Ø"/>
            </a:pPr>
            <a:r>
              <a:rPr lang="nl-NL" sz="2000" b="1" dirty="0">
                <a:latin typeface="Calibri" panose="020F0502020204030204" pitchFamily="34" charset="0"/>
                <a:sym typeface="Wingdings" panose="05000000000000000000" pitchFamily="2" charset="2"/>
              </a:rPr>
              <a:t>Indiener past ontwerp BP zo nodig aan + voegt verslag van consultatie- en adviesronde toe</a:t>
            </a:r>
          </a:p>
          <a:p>
            <a:pPr marL="900113" indent="-363538">
              <a:lnSpc>
                <a:spcPct val="140000"/>
              </a:lnSpc>
              <a:spcAft>
                <a:spcPts val="1200"/>
              </a:spcAft>
              <a:buFont typeface="Wingdings" panose="05000000000000000000" pitchFamily="2" charset="2"/>
              <a:buChar char="§"/>
            </a:pPr>
            <a:r>
              <a:rPr lang="nl-NL" sz="1600" dirty="0">
                <a:latin typeface="Calibri" panose="020F0502020204030204" pitchFamily="34" charset="0"/>
                <a:sym typeface="Wingdings" panose="05000000000000000000" pitchFamily="2" charset="2"/>
              </a:rPr>
              <a:t>Aanpassingen alleen gebaseerd op of voortvloeiend uit opmerkingen / bezwaren/ adviezen  bv. geen uitbreiding opp.</a:t>
            </a:r>
          </a:p>
          <a:p>
            <a:pPr marL="444500" indent="-357188">
              <a:lnSpc>
                <a:spcPct val="120000"/>
              </a:lnSpc>
              <a:spcBef>
                <a:spcPts val="1200"/>
              </a:spcBef>
              <a:spcAft>
                <a:spcPts val="1200"/>
              </a:spcAft>
              <a:buFont typeface="Wingdings" panose="05000000000000000000" pitchFamily="2" charset="2"/>
              <a:buChar char="Ø"/>
            </a:pPr>
            <a:r>
              <a:rPr lang="nl-NL" sz="2000" b="1" dirty="0">
                <a:latin typeface="Calibri" panose="020F0502020204030204" pitchFamily="34" charset="0"/>
                <a:sym typeface="Wingdings" panose="05000000000000000000" pitchFamily="2" charset="2"/>
              </a:rPr>
              <a:t>Indiening definitief ontwerp BP binnen 90 d na ontvangst opmerkingen /adviezen/bezwaren.</a:t>
            </a:r>
          </a:p>
          <a:p>
            <a:pPr marL="444500" indent="-357188">
              <a:lnSpc>
                <a:spcPct val="120000"/>
              </a:lnSpc>
              <a:spcBef>
                <a:spcPts val="1200"/>
              </a:spcBef>
              <a:spcAft>
                <a:spcPts val="1200"/>
              </a:spcAft>
              <a:buFont typeface="Wingdings" panose="05000000000000000000" pitchFamily="2" charset="2"/>
              <a:buChar char="Ø"/>
            </a:pPr>
            <a:r>
              <a:rPr lang="nl-NL" sz="2000" b="1" dirty="0">
                <a:latin typeface="Calibri" panose="020F0502020204030204" pitchFamily="34" charset="0"/>
                <a:sym typeface="Wingdings" panose="05000000000000000000" pitchFamily="2" charset="2"/>
              </a:rPr>
              <a:t>ANB beoordeelt + beslissing tot goedkeuring binnen termijn van 60 d na: </a:t>
            </a:r>
          </a:p>
          <a:p>
            <a:pPr marL="895350" indent="-357188">
              <a:lnSpc>
                <a:spcPct val="120000"/>
              </a:lnSpc>
              <a:spcAft>
                <a:spcPts val="1200"/>
              </a:spcAft>
              <a:buFont typeface="Wingdings" panose="05000000000000000000" pitchFamily="2" charset="2"/>
              <a:buChar char="§"/>
            </a:pPr>
            <a:r>
              <a:rPr lang="nl-NL" sz="1600" dirty="0">
                <a:latin typeface="Calibri" panose="020F0502020204030204" pitchFamily="34" charset="0"/>
                <a:sym typeface="Wingdings" panose="05000000000000000000" pitchFamily="2" charset="2"/>
              </a:rPr>
              <a:t>Volledigheidsverklaring voor type 1 terrein ( geen adviesvereiste)</a:t>
            </a:r>
          </a:p>
          <a:p>
            <a:pPr marL="895350" indent="-357188">
              <a:lnSpc>
                <a:spcPct val="120000"/>
              </a:lnSpc>
              <a:spcAft>
                <a:spcPts val="1200"/>
              </a:spcAft>
              <a:buFont typeface="Wingdings" panose="05000000000000000000" pitchFamily="2" charset="2"/>
              <a:buChar char="§"/>
            </a:pPr>
            <a:r>
              <a:rPr lang="nl-NL" sz="1600" dirty="0">
                <a:latin typeface="Calibri" panose="020F0502020204030204" pitchFamily="34" charset="0"/>
                <a:sym typeface="Wingdings" panose="05000000000000000000" pitchFamily="2" charset="2"/>
              </a:rPr>
              <a:t>Indiening verslag consultatie- en adviesronde en ontwerp BP voor andere types terreinen</a:t>
            </a:r>
          </a:p>
        </p:txBody>
      </p:sp>
    </p:spTree>
    <p:extLst>
      <p:ext uri="{BB962C8B-B14F-4D97-AF65-F5344CB8AC3E}">
        <p14:creationId xmlns:p14="http://schemas.microsoft.com/office/powerpoint/2010/main" val="1669537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35" t="25992" r="41881" b="10119"/>
          <a:stretch/>
        </p:blipFill>
        <p:spPr bwMode="auto">
          <a:xfrm>
            <a:off x="2555776" y="260649"/>
            <a:ext cx="4086789" cy="612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003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1008000"/>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008000"/>
          </a:xfrm>
        </p:spPr>
        <p:txBody>
          <a:bodyPr>
            <a:normAutofit/>
          </a:bodyPr>
          <a:lstStyle/>
          <a:p>
            <a:pPr>
              <a:lnSpc>
                <a:spcPct val="140000"/>
              </a:lnSpc>
              <a:tabLst>
                <a:tab pos="952500" algn="l"/>
                <a:tab pos="1243013" algn="l"/>
              </a:tabLst>
            </a:pPr>
            <a:r>
              <a:rPr lang="nl-NL" sz="3200" dirty="0">
                <a:latin typeface="Calibri" panose="020F0502020204030204" pitchFamily="34" charset="0"/>
              </a:rPr>
              <a:t>P</a:t>
            </a:r>
            <a:r>
              <a:rPr lang="nl-NL" sz="3200" b="1" dirty="0">
                <a:solidFill>
                  <a:schemeClr val="bg1"/>
                </a:solidFill>
                <a:latin typeface="Calibri" panose="020F0502020204030204" pitchFamily="34" charset="0"/>
              </a:rPr>
              <a:t>rocedure</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772737"/>
            <a:ext cx="8535486" cy="5608591"/>
          </a:xfrm>
          <a:prstGeom prst="rect">
            <a:avLst/>
          </a:prstGeom>
        </p:spPr>
        <p:txBody>
          <a:bodyPr>
            <a:normAutofit/>
          </a:bodyPr>
          <a:lstStyle/>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3" name="Rectangle 9"/>
          <p:cNvSpPr txBox="1">
            <a:spLocks noChangeArrowheads="1"/>
          </p:cNvSpPr>
          <p:nvPr/>
        </p:nvSpPr>
        <p:spPr>
          <a:xfrm>
            <a:off x="378952" y="1124744"/>
            <a:ext cx="8535486" cy="5697799"/>
          </a:xfrm>
          <a:prstGeom prst="rect">
            <a:avLst/>
          </a:prstGeom>
          <a:noFill/>
        </p:spPr>
        <p:txBody>
          <a:bodyPr>
            <a:normAutofit/>
          </a:bodyPr>
          <a:lstStyle/>
          <a:p>
            <a:pPr marL="444500" indent="-357188">
              <a:lnSpc>
                <a:spcPct val="120000"/>
              </a:lnSpc>
              <a:spcBef>
                <a:spcPts val="2400"/>
              </a:spcBef>
              <a:spcAft>
                <a:spcPts val="6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Goedkeuring kan onder voorwaarden</a:t>
            </a:r>
          </a:p>
          <a:p>
            <a:pPr marL="444500" indent="-357188">
              <a:lnSpc>
                <a:spcPct val="120000"/>
              </a:lnSpc>
              <a:spcBef>
                <a:spcPts val="1200"/>
              </a:spcBef>
              <a:spcAft>
                <a:spcPts val="6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Indien niet goedgekeurd  reden  indiener </a:t>
            </a:r>
          </a:p>
          <a:p>
            <a:pPr marL="444500" indent="-357188">
              <a:lnSpc>
                <a:spcPct val="120000"/>
              </a:lnSpc>
              <a:spcBef>
                <a:spcPts val="1200"/>
              </a:spcBef>
              <a:spcAft>
                <a:spcPts val="6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Indiener wijzigt BP binnen 90 d na ontvangst vereiste wijzigingen.</a:t>
            </a:r>
          </a:p>
          <a:p>
            <a:pPr marL="444500" indent="-357188">
              <a:lnSpc>
                <a:spcPct val="120000"/>
              </a:lnSpc>
              <a:spcBef>
                <a:spcPts val="1200"/>
              </a:spcBef>
              <a:spcAft>
                <a:spcPts val="6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Eventuele goedkeuring / afkeuring binnen termijn van 60 d</a:t>
            </a:r>
          </a:p>
          <a:p>
            <a:pPr marL="444500" indent="-357188">
              <a:lnSpc>
                <a:spcPct val="120000"/>
              </a:lnSpc>
              <a:spcBef>
                <a:spcPts val="1200"/>
              </a:spcBef>
              <a:spcAft>
                <a:spcPts val="600"/>
              </a:spcAft>
              <a:buFont typeface="Wingdings" panose="05000000000000000000" pitchFamily="2" charset="2"/>
              <a:buChar char="Ø"/>
            </a:pPr>
            <a:endParaRPr lang="nl-NL" sz="2000" dirty="0">
              <a:latin typeface="Calibri" panose="020F0502020204030204" pitchFamily="34" charset="0"/>
              <a:sym typeface="Wingdings" panose="05000000000000000000" pitchFamily="2" charset="2"/>
            </a:endParaRPr>
          </a:p>
          <a:p>
            <a:pPr marL="444500" indent="-357188">
              <a:lnSpc>
                <a:spcPct val="120000"/>
              </a:lnSpc>
              <a:spcBef>
                <a:spcPts val="1200"/>
              </a:spcBef>
              <a:spcAft>
                <a:spcPts val="6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ANB houdt register bij van goedgekeurde </a:t>
            </a:r>
            <a:r>
              <a:rPr lang="nl-NL" sz="2000" dirty="0" err="1">
                <a:latin typeface="Calibri" panose="020F0502020204030204" pitchFamily="34" charset="0"/>
                <a:sym typeface="Wingdings" panose="05000000000000000000" pitchFamily="2" charset="2"/>
              </a:rPr>
              <a:t>BP’en</a:t>
            </a:r>
            <a:endParaRPr lang="nl-NL" sz="2000" dirty="0">
              <a:latin typeface="Calibri" panose="020F0502020204030204" pitchFamily="34" charset="0"/>
              <a:sym typeface="Wingdings" panose="05000000000000000000" pitchFamily="2" charset="2"/>
            </a:endParaRPr>
          </a:p>
          <a:p>
            <a:pPr marL="444500" indent="-357188">
              <a:lnSpc>
                <a:spcPct val="120000"/>
              </a:lnSpc>
              <a:spcBef>
                <a:spcPts val="1200"/>
              </a:spcBef>
              <a:spcAft>
                <a:spcPts val="6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BP wordt in digitale vorm overgemaakt (door ANB) aan betrokken gemeentes en adviesinstanties, binnen 30 dagen na goedkeuring.</a:t>
            </a:r>
          </a:p>
        </p:txBody>
      </p:sp>
    </p:spTree>
    <p:extLst>
      <p:ext uri="{BB962C8B-B14F-4D97-AF65-F5344CB8AC3E}">
        <p14:creationId xmlns:p14="http://schemas.microsoft.com/office/powerpoint/2010/main" val="3058843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1008000"/>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008000"/>
          </a:xfrm>
        </p:spPr>
        <p:txBody>
          <a:bodyPr>
            <a:normAutofit/>
          </a:bodyPr>
          <a:lstStyle/>
          <a:p>
            <a:pPr>
              <a:lnSpc>
                <a:spcPct val="140000"/>
              </a:lnSpc>
              <a:tabLst>
                <a:tab pos="952500" algn="l"/>
                <a:tab pos="1243013" algn="l"/>
              </a:tabLst>
            </a:pPr>
            <a:r>
              <a:rPr lang="nl-NL" sz="3200" dirty="0">
                <a:latin typeface="Calibri" panose="020F0502020204030204" pitchFamily="34" charset="0"/>
              </a:rPr>
              <a:t>P</a:t>
            </a:r>
            <a:r>
              <a:rPr lang="nl-NL" sz="3200" b="1" dirty="0">
                <a:solidFill>
                  <a:schemeClr val="bg1"/>
                </a:solidFill>
                <a:latin typeface="Calibri" panose="020F0502020204030204" pitchFamily="34" charset="0"/>
              </a:rPr>
              <a:t>rocedure</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772737"/>
            <a:ext cx="8535486" cy="5608591"/>
          </a:xfrm>
          <a:prstGeom prst="rect">
            <a:avLst/>
          </a:prstGeom>
        </p:spPr>
        <p:txBody>
          <a:bodyPr>
            <a:normAutofit/>
          </a:bodyPr>
          <a:lstStyle/>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3" name="Rectangle 9"/>
          <p:cNvSpPr txBox="1">
            <a:spLocks noChangeArrowheads="1"/>
          </p:cNvSpPr>
          <p:nvPr/>
        </p:nvSpPr>
        <p:spPr>
          <a:xfrm>
            <a:off x="378952" y="1124744"/>
            <a:ext cx="8535486" cy="5697799"/>
          </a:xfrm>
          <a:prstGeom prst="rect">
            <a:avLst/>
          </a:prstGeom>
          <a:noFill/>
        </p:spPr>
        <p:txBody>
          <a:bodyPr>
            <a:normAutofit/>
          </a:bodyPr>
          <a:lstStyle/>
          <a:p>
            <a:pPr marL="87312">
              <a:lnSpc>
                <a:spcPct val="120000"/>
              </a:lnSpc>
              <a:spcBef>
                <a:spcPts val="2400"/>
              </a:spcBef>
              <a:spcAft>
                <a:spcPts val="600"/>
              </a:spcAft>
            </a:pPr>
            <a:r>
              <a:rPr lang="nl-NL" sz="2800" b="1" dirty="0">
                <a:latin typeface="Calibri" panose="020F0502020204030204" pitchFamily="34" charset="0"/>
                <a:sym typeface="Wingdings" panose="05000000000000000000" pitchFamily="2" charset="2"/>
              </a:rPr>
              <a:t>Natuurdomeinen</a:t>
            </a:r>
          </a:p>
          <a:p>
            <a:pPr marL="444500" indent="-357188">
              <a:lnSpc>
                <a:spcPct val="120000"/>
              </a:lnSpc>
              <a:spcBef>
                <a:spcPts val="1200"/>
              </a:spcBef>
              <a:spcAft>
                <a:spcPts val="600"/>
              </a:spcAft>
              <a:buFont typeface="Wingdings" panose="05000000000000000000" pitchFamily="2" charset="2"/>
              <a:buChar char="Ø"/>
            </a:pPr>
            <a:r>
              <a:rPr lang="nl-NL" sz="2400" dirty="0">
                <a:latin typeface="Calibri" panose="020F0502020204030204" pitchFamily="34" charset="0"/>
                <a:sym typeface="Wingdings" panose="05000000000000000000" pitchFamily="2" charset="2"/>
              </a:rPr>
              <a:t>ANB maakt ontwerpbeheerplan op</a:t>
            </a:r>
          </a:p>
          <a:p>
            <a:pPr marL="444500" indent="-357188">
              <a:lnSpc>
                <a:spcPct val="120000"/>
              </a:lnSpc>
              <a:spcBef>
                <a:spcPts val="1200"/>
              </a:spcBef>
              <a:spcAft>
                <a:spcPts val="600"/>
              </a:spcAft>
              <a:buFont typeface="Wingdings" panose="05000000000000000000" pitchFamily="2" charset="2"/>
              <a:buChar char="Ø"/>
            </a:pPr>
            <a:r>
              <a:rPr lang="nl-NL" sz="2400" dirty="0">
                <a:latin typeface="Calibri" panose="020F0502020204030204" pitchFamily="34" charset="0"/>
                <a:sym typeface="Wingdings" panose="05000000000000000000" pitchFamily="2" charset="2"/>
              </a:rPr>
              <a:t>Ligt ter consultatie bij ANB</a:t>
            </a:r>
          </a:p>
          <a:p>
            <a:pPr marL="444500" indent="-357188">
              <a:lnSpc>
                <a:spcPct val="120000"/>
              </a:lnSpc>
              <a:spcBef>
                <a:spcPts val="1200"/>
              </a:spcBef>
              <a:spcAft>
                <a:spcPts val="600"/>
              </a:spcAft>
              <a:buFont typeface="Wingdings" panose="05000000000000000000" pitchFamily="2" charset="2"/>
              <a:buChar char="Ø"/>
            </a:pPr>
            <a:r>
              <a:rPr lang="nl-NL" sz="2400" dirty="0">
                <a:latin typeface="Calibri" panose="020F0502020204030204" pitchFamily="34" charset="0"/>
                <a:sym typeface="Wingdings" panose="05000000000000000000" pitchFamily="2" charset="2"/>
              </a:rPr>
              <a:t>Opmerkingen/bezwaren  ANB past zo nodig </a:t>
            </a:r>
            <a:r>
              <a:rPr lang="nl-NL" sz="2400" dirty="0" err="1">
                <a:latin typeface="Calibri" panose="020F0502020204030204" pitchFamily="34" charset="0"/>
                <a:sym typeface="Wingdings" panose="05000000000000000000" pitchFamily="2" charset="2"/>
              </a:rPr>
              <a:t>ontwerpBP</a:t>
            </a:r>
            <a:r>
              <a:rPr lang="nl-NL" sz="2400" dirty="0">
                <a:latin typeface="Calibri" panose="020F0502020204030204" pitchFamily="34" charset="0"/>
                <a:sym typeface="Wingdings" panose="05000000000000000000" pitchFamily="2" charset="2"/>
              </a:rPr>
              <a:t> aan + verslag van consultatieronde </a:t>
            </a:r>
          </a:p>
          <a:p>
            <a:pPr marL="444500" indent="-357188">
              <a:lnSpc>
                <a:spcPct val="120000"/>
              </a:lnSpc>
              <a:spcBef>
                <a:spcPts val="1200"/>
              </a:spcBef>
              <a:spcAft>
                <a:spcPts val="600"/>
              </a:spcAft>
              <a:buFont typeface="Wingdings" panose="05000000000000000000" pitchFamily="2" charset="2"/>
              <a:buChar char="Ø"/>
            </a:pPr>
            <a:r>
              <a:rPr lang="nl-NL" sz="2400" dirty="0">
                <a:latin typeface="Calibri" panose="020F0502020204030204" pitchFamily="34" charset="0"/>
                <a:sym typeface="Wingdings" panose="05000000000000000000" pitchFamily="2" charset="2"/>
              </a:rPr>
              <a:t>Minister kan ontwerp voorleggen aan adviesinstanties</a:t>
            </a:r>
          </a:p>
          <a:p>
            <a:pPr marL="444500" indent="-357188">
              <a:lnSpc>
                <a:spcPct val="120000"/>
              </a:lnSpc>
              <a:spcBef>
                <a:spcPts val="1200"/>
              </a:spcBef>
              <a:spcAft>
                <a:spcPts val="600"/>
              </a:spcAft>
              <a:buFont typeface="Wingdings" panose="05000000000000000000" pitchFamily="2" charset="2"/>
              <a:buChar char="Ø"/>
            </a:pPr>
            <a:r>
              <a:rPr lang="nl-NL" sz="2400" dirty="0">
                <a:latin typeface="Calibri" panose="020F0502020204030204" pitchFamily="34" charset="0"/>
                <a:sym typeface="Wingdings" panose="05000000000000000000" pitchFamily="2" charset="2"/>
              </a:rPr>
              <a:t>Minister keurt het </a:t>
            </a:r>
            <a:r>
              <a:rPr lang="nl-NL" sz="2400" dirty="0" err="1">
                <a:latin typeface="Calibri" panose="020F0502020204030204" pitchFamily="34" charset="0"/>
                <a:sym typeface="Wingdings" panose="05000000000000000000" pitchFamily="2" charset="2"/>
              </a:rPr>
              <a:t>ontwerpBP</a:t>
            </a:r>
            <a:r>
              <a:rPr lang="nl-NL" sz="2400" dirty="0">
                <a:latin typeface="Calibri" panose="020F0502020204030204" pitchFamily="34" charset="0"/>
                <a:sym typeface="Wingdings" panose="05000000000000000000" pitchFamily="2" charset="2"/>
              </a:rPr>
              <a:t> goed </a:t>
            </a:r>
          </a:p>
        </p:txBody>
      </p:sp>
    </p:spTree>
    <p:extLst>
      <p:ext uri="{BB962C8B-B14F-4D97-AF65-F5344CB8AC3E}">
        <p14:creationId xmlns:p14="http://schemas.microsoft.com/office/powerpoint/2010/main" val="2606709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795212"/>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782962"/>
          </a:xfrm>
        </p:spPr>
        <p:txBody>
          <a:bodyPr>
            <a:normAutofit/>
          </a:bodyPr>
          <a:lstStyle/>
          <a:p>
            <a:pPr>
              <a:lnSpc>
                <a:spcPct val="140000"/>
              </a:lnSpc>
              <a:tabLst>
                <a:tab pos="952500" algn="l"/>
                <a:tab pos="1243013" algn="l"/>
              </a:tabLst>
            </a:pPr>
            <a:r>
              <a:rPr lang="nl-NL" sz="2800" b="1" dirty="0">
                <a:solidFill>
                  <a:schemeClr val="bg1"/>
                </a:solidFill>
                <a:latin typeface="Calibri" panose="020F0502020204030204" pitchFamily="34" charset="0"/>
              </a:rPr>
              <a:t>Opvolging en evaluatie</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772737"/>
            <a:ext cx="8535486" cy="5608591"/>
          </a:xfrm>
          <a:prstGeom prst="rect">
            <a:avLst/>
          </a:prstGeom>
        </p:spPr>
        <p:txBody>
          <a:bodyPr>
            <a:normAutofit/>
          </a:bodyPr>
          <a:lstStyle/>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3" name="Rectangle 9"/>
          <p:cNvSpPr txBox="1">
            <a:spLocks noChangeArrowheads="1"/>
          </p:cNvSpPr>
          <p:nvPr/>
        </p:nvSpPr>
        <p:spPr>
          <a:xfrm>
            <a:off x="378951" y="764704"/>
            <a:ext cx="8418973" cy="5608591"/>
          </a:xfrm>
          <a:prstGeom prst="rect">
            <a:avLst/>
          </a:prstGeom>
        </p:spPr>
        <p:txBody>
          <a:bodyPr>
            <a:normAutofit/>
          </a:bodyPr>
          <a:lstStyle/>
          <a:p>
            <a:pPr>
              <a:lnSpc>
                <a:spcPct val="120000"/>
              </a:lnSpc>
              <a:spcBef>
                <a:spcPts val="600"/>
              </a:spcBef>
              <a:spcAft>
                <a:spcPts val="1800"/>
              </a:spcAft>
            </a:pPr>
            <a:r>
              <a:rPr lang="nl-NL" sz="2800" b="1" dirty="0">
                <a:latin typeface="Calibri" panose="020F0502020204030204" pitchFamily="34" charset="0"/>
              </a:rPr>
              <a:t>Opvolging en evaluatie</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Beheerder: rapporteert opvolging beheermaatregelen en mate waarin beheerdoelstellingen gehaald worden  </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ANB: evalueert iedere 6 jaar (type 2,3,4) uitvoering van NBP a.d.h.v. die rapportage  evaluatieverslag</a:t>
            </a:r>
          </a:p>
          <a:p>
            <a:pPr marL="363538" indent="-363538">
              <a:lnSpc>
                <a:spcPct val="120000"/>
              </a:lnSpc>
              <a:spcBef>
                <a:spcPts val="600"/>
              </a:spcBef>
              <a:spcAft>
                <a:spcPts val="1800"/>
              </a:spcAft>
            </a:pPr>
            <a:endParaRPr lang="nl-NL" sz="2000" dirty="0">
              <a:latin typeface="Calibri" panose="020F0502020204030204" pitchFamily="34" charset="0"/>
            </a:endParaRPr>
          </a:p>
        </p:txBody>
      </p:sp>
      <p:cxnSp>
        <p:nvCxnSpPr>
          <p:cNvPr id="3" name="Rechte verbindingslijn met pijl 2"/>
          <p:cNvCxnSpPr/>
          <p:nvPr/>
        </p:nvCxnSpPr>
        <p:spPr>
          <a:xfrm>
            <a:off x="5955921" y="3717032"/>
            <a:ext cx="519697" cy="432048"/>
          </a:xfrm>
          <a:prstGeom prst="straightConnector1">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6492735" y="4396462"/>
            <a:ext cx="518091" cy="369332"/>
          </a:xfrm>
          <a:prstGeom prst="rect">
            <a:avLst/>
          </a:prstGeom>
          <a:noFill/>
        </p:spPr>
        <p:txBody>
          <a:bodyPr wrap="none" rtlCol="0">
            <a:spAutoFit/>
          </a:bodyPr>
          <a:lstStyle/>
          <a:p>
            <a:r>
              <a:rPr lang="nl-BE" dirty="0"/>
              <a:t>OK</a:t>
            </a:r>
          </a:p>
        </p:txBody>
      </p:sp>
      <p:sp>
        <p:nvSpPr>
          <p:cNvPr id="20" name="Tekstvak 19"/>
          <p:cNvSpPr txBox="1"/>
          <p:nvPr/>
        </p:nvSpPr>
        <p:spPr>
          <a:xfrm>
            <a:off x="778405" y="4165629"/>
            <a:ext cx="3872174" cy="830997"/>
          </a:xfrm>
          <a:prstGeom prst="rect">
            <a:avLst/>
          </a:prstGeom>
          <a:noFill/>
        </p:spPr>
        <p:txBody>
          <a:bodyPr wrap="square" rtlCol="0">
            <a:spAutoFit/>
          </a:bodyPr>
          <a:lstStyle/>
          <a:p>
            <a:r>
              <a:rPr lang="nl-BE" sz="1600" dirty="0">
                <a:latin typeface="Calibri" panose="020F0502020204030204" pitchFamily="34" charset="0"/>
              </a:rPr>
              <a:t>NOK: beheermaatregelen niet geschikt om beheerdoelstellingen te halen </a:t>
            </a:r>
            <a:r>
              <a:rPr lang="nl-BE" sz="1600" dirty="0">
                <a:latin typeface="Calibri" panose="020F0502020204030204" pitchFamily="34" charset="0"/>
                <a:sym typeface="Wingdings" panose="05000000000000000000" pitchFamily="2" charset="2"/>
              </a:rPr>
              <a:t> voorstel aan beheerder</a:t>
            </a:r>
            <a:endParaRPr lang="nl-BE" sz="1600" dirty="0">
              <a:latin typeface="Calibri" panose="020F0502020204030204" pitchFamily="34" charset="0"/>
            </a:endParaRPr>
          </a:p>
        </p:txBody>
      </p:sp>
      <p:cxnSp>
        <p:nvCxnSpPr>
          <p:cNvPr id="21" name="Rechte verbindingslijn met pijl 20"/>
          <p:cNvCxnSpPr/>
          <p:nvPr/>
        </p:nvCxnSpPr>
        <p:spPr>
          <a:xfrm>
            <a:off x="4237596" y="5219379"/>
            <a:ext cx="392217" cy="389535"/>
          </a:xfrm>
          <a:prstGeom prst="straightConnector1">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flipH="1">
            <a:off x="4646695" y="3717032"/>
            <a:ext cx="499823" cy="432048"/>
          </a:xfrm>
          <a:prstGeom prst="straightConnector1">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p:nvPr/>
        </p:nvCxnSpPr>
        <p:spPr>
          <a:xfrm flipH="1">
            <a:off x="3131840" y="5219378"/>
            <a:ext cx="379702" cy="389535"/>
          </a:xfrm>
          <a:prstGeom prst="straightConnector1">
            <a:avLst/>
          </a:prstGeom>
          <a:ln w="317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kstvak 31"/>
          <p:cNvSpPr txBox="1"/>
          <p:nvPr/>
        </p:nvSpPr>
        <p:spPr>
          <a:xfrm>
            <a:off x="580123" y="5729776"/>
            <a:ext cx="3872174" cy="584775"/>
          </a:xfrm>
          <a:prstGeom prst="rect">
            <a:avLst/>
          </a:prstGeom>
          <a:noFill/>
        </p:spPr>
        <p:txBody>
          <a:bodyPr wrap="square" rtlCol="0">
            <a:spAutoFit/>
          </a:bodyPr>
          <a:lstStyle/>
          <a:p>
            <a:r>
              <a:rPr lang="nl-BE" sz="1600" dirty="0">
                <a:latin typeface="Calibri" panose="020F0502020204030204" pitchFamily="34" charset="0"/>
              </a:rPr>
              <a:t>Afwijkende beheermaatregelen zonder wijziging NBP</a:t>
            </a:r>
          </a:p>
        </p:txBody>
      </p:sp>
      <p:sp>
        <p:nvSpPr>
          <p:cNvPr id="33" name="Tekstvak 32"/>
          <p:cNvSpPr txBox="1"/>
          <p:nvPr/>
        </p:nvSpPr>
        <p:spPr>
          <a:xfrm>
            <a:off x="4793855" y="5743096"/>
            <a:ext cx="3872174" cy="338554"/>
          </a:xfrm>
          <a:prstGeom prst="rect">
            <a:avLst/>
          </a:prstGeom>
          <a:noFill/>
        </p:spPr>
        <p:txBody>
          <a:bodyPr wrap="square" rtlCol="0">
            <a:spAutoFit/>
          </a:bodyPr>
          <a:lstStyle/>
          <a:p>
            <a:r>
              <a:rPr lang="nl-BE" sz="1600" dirty="0">
                <a:latin typeface="Calibri" panose="020F0502020204030204" pitchFamily="34" charset="0"/>
              </a:rPr>
              <a:t>wijziging NBP</a:t>
            </a:r>
          </a:p>
        </p:txBody>
      </p:sp>
      <p:sp>
        <p:nvSpPr>
          <p:cNvPr id="2" name="Tekstvak 1"/>
          <p:cNvSpPr txBox="1"/>
          <p:nvPr/>
        </p:nvSpPr>
        <p:spPr>
          <a:xfrm>
            <a:off x="7010826" y="624170"/>
            <a:ext cx="963725" cy="1292662"/>
          </a:xfrm>
          <a:prstGeom prst="rect">
            <a:avLst/>
          </a:prstGeom>
          <a:noFill/>
        </p:spPr>
        <p:txBody>
          <a:bodyPr wrap="none" rtlCol="0">
            <a:spAutoFit/>
          </a:bodyPr>
          <a:lstStyle/>
          <a:p>
            <a:r>
              <a:rPr lang="nl-NL" sz="6000" dirty="0">
                <a:solidFill>
                  <a:srgbClr val="FF0000"/>
                </a:solidFill>
                <a:latin typeface="Calibri" panose="020F0502020204030204" pitchFamily="34" charset="0"/>
                <a:sym typeface="Wingdings" panose="05000000000000000000" pitchFamily="2" charset="2"/>
              </a:rPr>
              <a:t>€€</a:t>
            </a:r>
          </a:p>
          <a:p>
            <a:endParaRPr lang="nl-BE" dirty="0"/>
          </a:p>
        </p:txBody>
      </p:sp>
    </p:spTree>
    <p:extLst>
      <p:ext uri="{BB962C8B-B14F-4D97-AF65-F5344CB8AC3E}">
        <p14:creationId xmlns:p14="http://schemas.microsoft.com/office/powerpoint/2010/main" val="250052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795212"/>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782962"/>
          </a:xfrm>
        </p:spPr>
        <p:txBody>
          <a:bodyPr>
            <a:normAutofit/>
          </a:bodyPr>
          <a:lstStyle/>
          <a:p>
            <a:pPr>
              <a:lnSpc>
                <a:spcPct val="140000"/>
              </a:lnSpc>
              <a:tabLst>
                <a:tab pos="952500" algn="l"/>
                <a:tab pos="1243013" algn="l"/>
              </a:tabLst>
            </a:pPr>
            <a:r>
              <a:rPr lang="nl-NL" sz="2800" b="1" dirty="0">
                <a:solidFill>
                  <a:schemeClr val="bg1"/>
                </a:solidFill>
                <a:latin typeface="Calibri" panose="020F0502020204030204" pitchFamily="34" charset="0"/>
              </a:rPr>
              <a:t>Wijzigen beheerplan</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772737"/>
            <a:ext cx="8535486" cy="5608591"/>
          </a:xfrm>
          <a:prstGeom prst="rect">
            <a:avLst/>
          </a:prstGeom>
        </p:spPr>
        <p:txBody>
          <a:bodyPr>
            <a:normAutofit/>
          </a:bodyPr>
          <a:lstStyle/>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3" name="Rectangle 9"/>
          <p:cNvSpPr txBox="1">
            <a:spLocks noChangeArrowheads="1"/>
          </p:cNvSpPr>
          <p:nvPr/>
        </p:nvSpPr>
        <p:spPr>
          <a:xfrm>
            <a:off x="378951" y="764704"/>
            <a:ext cx="8418973" cy="5971376"/>
          </a:xfrm>
          <a:prstGeom prst="rect">
            <a:avLst/>
          </a:prstGeom>
        </p:spPr>
        <p:txBody>
          <a:bodyPr>
            <a:normAutofit fontScale="85000" lnSpcReduction="10000"/>
          </a:bodyPr>
          <a:lstStyle/>
          <a:p>
            <a:pPr>
              <a:lnSpc>
                <a:spcPct val="140000"/>
              </a:lnSpc>
              <a:spcAft>
                <a:spcPts val="1200"/>
              </a:spcAft>
            </a:pPr>
            <a:r>
              <a:rPr lang="nl-NL" sz="2800" b="1" dirty="0">
                <a:latin typeface="Calibri" panose="020F0502020204030204" pitchFamily="34" charset="0"/>
              </a:rPr>
              <a:t>Wijzigen beheerplan: aanleiding</a:t>
            </a:r>
          </a:p>
          <a:p>
            <a:pPr>
              <a:lnSpc>
                <a:spcPct val="140000"/>
              </a:lnSpc>
            </a:pPr>
            <a:r>
              <a:rPr lang="nl-NL" sz="2200" dirty="0">
                <a:latin typeface="Calibri" panose="020F0502020204030204" pitchFamily="34" charset="0"/>
                <a:sym typeface="Wingdings" panose="05000000000000000000" pitchFamily="2" charset="2"/>
              </a:rPr>
              <a:t>1. op initiatief beheerder</a:t>
            </a:r>
          </a:p>
          <a:p>
            <a:pPr marL="817563" indent="-342900">
              <a:lnSpc>
                <a:spcPct val="140000"/>
              </a:lnSpc>
              <a:buFont typeface="Wingdings" panose="05000000000000000000" pitchFamily="2" charset="2"/>
              <a:buChar char="§"/>
            </a:pPr>
            <a:r>
              <a:rPr lang="nl-NL" sz="2200" dirty="0">
                <a:latin typeface="Calibri" panose="020F0502020204030204" pitchFamily="34" charset="0"/>
                <a:sym typeface="Wingdings" panose="05000000000000000000" pitchFamily="2" charset="2"/>
              </a:rPr>
              <a:t>voor wijziging van NBP voor reeds deelnemende percelen </a:t>
            </a:r>
          </a:p>
          <a:p>
            <a:pPr marL="817563" indent="-342900">
              <a:lnSpc>
                <a:spcPct val="140000"/>
              </a:lnSpc>
              <a:buFont typeface="Wingdings" panose="05000000000000000000" pitchFamily="2" charset="2"/>
              <a:buChar char="§"/>
            </a:pPr>
            <a:r>
              <a:rPr lang="nl-NL" sz="2200" dirty="0">
                <a:latin typeface="Calibri" panose="020F0502020204030204" pitchFamily="34" charset="0"/>
                <a:sym typeface="Wingdings" panose="05000000000000000000" pitchFamily="2" charset="2"/>
              </a:rPr>
              <a:t>voor uitbreiding van NBP met bijkomende percelen</a:t>
            </a:r>
          </a:p>
          <a:p>
            <a:pPr>
              <a:lnSpc>
                <a:spcPct val="140000"/>
              </a:lnSpc>
            </a:pPr>
            <a:endParaRPr lang="nl-NL" sz="2200" dirty="0">
              <a:latin typeface="Calibri" panose="020F0502020204030204" pitchFamily="34" charset="0"/>
              <a:sym typeface="Wingdings" panose="05000000000000000000" pitchFamily="2" charset="2"/>
            </a:endParaRPr>
          </a:p>
          <a:p>
            <a:pPr marL="439738" indent="-439738">
              <a:lnSpc>
                <a:spcPct val="140000"/>
              </a:lnSpc>
            </a:pPr>
            <a:r>
              <a:rPr lang="nl-NL" sz="2200" dirty="0">
                <a:latin typeface="Calibri" panose="020F0502020204030204" pitchFamily="34" charset="0"/>
                <a:sym typeface="Wingdings" panose="05000000000000000000" pitchFamily="2" charset="2"/>
              </a:rPr>
              <a:t>2. op verzoek van ANB</a:t>
            </a:r>
          </a:p>
          <a:p>
            <a:pPr marL="809625" indent="-369888">
              <a:lnSpc>
                <a:spcPct val="140000"/>
              </a:lnSpc>
              <a:buFont typeface="Wingdings" panose="05000000000000000000" pitchFamily="2" charset="2"/>
              <a:buChar char="§"/>
            </a:pPr>
            <a:r>
              <a:rPr lang="nl-NL" sz="2200" dirty="0">
                <a:latin typeface="Calibri" panose="020F0502020204030204" pitchFamily="34" charset="0"/>
                <a:sym typeface="Wingdings" panose="05000000000000000000" pitchFamily="2" charset="2"/>
              </a:rPr>
              <a:t>n.a.v. 6-jaarlijkse evaluatie</a:t>
            </a:r>
          </a:p>
          <a:p>
            <a:pPr marL="809625" indent="-369888">
              <a:lnSpc>
                <a:spcPct val="140000"/>
              </a:lnSpc>
              <a:buFont typeface="Wingdings" panose="05000000000000000000" pitchFamily="2" charset="2"/>
              <a:buChar char="§"/>
            </a:pPr>
            <a:r>
              <a:rPr lang="nl-NL" sz="2200" dirty="0">
                <a:latin typeface="Calibri" panose="020F0502020204030204" pitchFamily="34" charset="0"/>
                <a:sym typeface="Wingdings" panose="05000000000000000000" pitchFamily="2" charset="2"/>
              </a:rPr>
              <a:t>n.a.v. vaststelling op terrein afwijkende beheermaatregelen die gevolgen hebben buiten het terrein  of die de realisatie van het globaal kader en beheerdoelstellingen in het gedrang brengen </a:t>
            </a:r>
          </a:p>
          <a:p>
            <a:pPr marL="809625" indent="-369888">
              <a:lnSpc>
                <a:spcPct val="140000"/>
              </a:lnSpc>
            </a:pPr>
            <a:r>
              <a:rPr lang="nl-NL" sz="2000" dirty="0">
                <a:latin typeface="Calibri" panose="020F0502020204030204" pitchFamily="34" charset="0"/>
                <a:sym typeface="Wingdings" panose="05000000000000000000" pitchFamily="2" charset="2"/>
              </a:rPr>
              <a:t>        ANB verzoekt beheerder NBP te wijzigen  beheerder doet dit binnen de   </a:t>
            </a:r>
          </a:p>
          <a:p>
            <a:pPr marL="809625" indent="-369888">
              <a:lnSpc>
                <a:spcPct val="140000"/>
              </a:lnSpc>
            </a:pPr>
            <a:r>
              <a:rPr lang="nl-NL" sz="2000" dirty="0">
                <a:latin typeface="Calibri" panose="020F0502020204030204" pitchFamily="34" charset="0"/>
                <a:sym typeface="Wingdings" panose="05000000000000000000" pitchFamily="2" charset="2"/>
              </a:rPr>
              <a:t>       180 d, doet hij dit niet  ANB wijzigt</a:t>
            </a:r>
          </a:p>
          <a:p>
            <a:pPr>
              <a:lnSpc>
                <a:spcPct val="140000"/>
              </a:lnSpc>
            </a:pPr>
            <a:endParaRPr lang="nl-NL" sz="2000" dirty="0">
              <a:latin typeface="Calibri" panose="020F0502020204030204" pitchFamily="34" charset="0"/>
              <a:sym typeface="Wingdings" panose="05000000000000000000" pitchFamily="2" charset="2"/>
            </a:endParaRPr>
          </a:p>
          <a:p>
            <a:pPr marL="363538" indent="-363538">
              <a:lnSpc>
                <a:spcPct val="140000"/>
              </a:lnSpc>
              <a:buFont typeface="Wingdings" panose="05000000000000000000" pitchFamily="2" charset="2"/>
              <a:buChar char="Ø"/>
            </a:pPr>
            <a:r>
              <a:rPr lang="nl-NL" sz="2100" dirty="0">
                <a:latin typeface="Calibri" panose="020F0502020204030204" pitchFamily="34" charset="0"/>
                <a:sym typeface="Wingdings" panose="05000000000000000000" pitchFamily="2" charset="2"/>
              </a:rPr>
              <a:t>Goedkeuring wijziging geldt voor de resterende termijn van de oorspronkelijke looptijd van het NBP!</a:t>
            </a:r>
          </a:p>
          <a:p>
            <a:pPr marL="363538" indent="-363538">
              <a:lnSpc>
                <a:spcPct val="120000"/>
              </a:lnSpc>
              <a:spcBef>
                <a:spcPts val="600"/>
              </a:spcBef>
              <a:spcAft>
                <a:spcPts val="1800"/>
              </a:spcAft>
              <a:buFont typeface="Wingdings" panose="05000000000000000000" pitchFamily="2" charset="2"/>
              <a:buChar char="§"/>
            </a:pPr>
            <a:endParaRPr lang="nl-NL" sz="2000" dirty="0">
              <a:sym typeface="Wingdings" panose="05000000000000000000" pitchFamily="2" charset="2"/>
            </a:endParaRPr>
          </a:p>
          <a:p>
            <a:pPr marL="363538" indent="-363538">
              <a:lnSpc>
                <a:spcPct val="120000"/>
              </a:lnSpc>
              <a:spcBef>
                <a:spcPts val="600"/>
              </a:spcBef>
              <a:spcAft>
                <a:spcPts val="1800"/>
              </a:spcAft>
            </a:pPr>
            <a:endParaRPr lang="nl-NL" sz="2000" dirty="0"/>
          </a:p>
        </p:txBody>
      </p:sp>
    </p:spTree>
    <p:extLst>
      <p:ext uri="{BB962C8B-B14F-4D97-AF65-F5344CB8AC3E}">
        <p14:creationId xmlns:p14="http://schemas.microsoft.com/office/powerpoint/2010/main" val="2880267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795212"/>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782962"/>
          </a:xfrm>
        </p:spPr>
        <p:txBody>
          <a:bodyPr>
            <a:normAutofit/>
          </a:bodyPr>
          <a:lstStyle/>
          <a:p>
            <a:pPr>
              <a:lnSpc>
                <a:spcPct val="140000"/>
              </a:lnSpc>
              <a:tabLst>
                <a:tab pos="952500" algn="l"/>
                <a:tab pos="1243013" algn="l"/>
              </a:tabLst>
            </a:pPr>
            <a:r>
              <a:rPr lang="nl-NL" sz="2800" b="1" dirty="0">
                <a:solidFill>
                  <a:schemeClr val="bg1"/>
                </a:solidFill>
                <a:latin typeface="Calibri" panose="020F0502020204030204" pitchFamily="34" charset="0"/>
              </a:rPr>
              <a:t>Wijzigen beheerplan</a:t>
            </a:r>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772737"/>
            <a:ext cx="8535486" cy="5608591"/>
          </a:xfrm>
          <a:prstGeom prst="rect">
            <a:avLst/>
          </a:prstGeom>
        </p:spPr>
        <p:txBody>
          <a:bodyPr>
            <a:normAutofit/>
          </a:bodyPr>
          <a:lstStyle/>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3" name="Rectangle 9"/>
          <p:cNvSpPr txBox="1">
            <a:spLocks noChangeArrowheads="1"/>
          </p:cNvSpPr>
          <p:nvPr/>
        </p:nvSpPr>
        <p:spPr>
          <a:xfrm>
            <a:off x="378951" y="764704"/>
            <a:ext cx="8418973" cy="5608591"/>
          </a:xfrm>
          <a:prstGeom prst="rect">
            <a:avLst/>
          </a:prstGeom>
        </p:spPr>
        <p:txBody>
          <a:bodyPr>
            <a:normAutofit fontScale="85000" lnSpcReduction="10000"/>
          </a:bodyPr>
          <a:lstStyle/>
          <a:p>
            <a:pPr>
              <a:lnSpc>
                <a:spcPct val="120000"/>
              </a:lnSpc>
              <a:spcBef>
                <a:spcPts val="600"/>
              </a:spcBef>
              <a:spcAft>
                <a:spcPts val="1800"/>
              </a:spcAft>
            </a:pPr>
            <a:r>
              <a:rPr lang="nl-NL" sz="2800" b="1" dirty="0">
                <a:latin typeface="Calibri" panose="020F0502020204030204" pitchFamily="34" charset="0"/>
              </a:rPr>
              <a:t>Wijzigen beheerplan: procedure</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Procedure: analoog aan procedure NBP. Consultatie en adviesronde enkel van toepassing op wijzigingen.</a:t>
            </a:r>
          </a:p>
          <a:p>
            <a:pPr marL="363538" indent="-363538">
              <a:lnSpc>
                <a:spcPct val="120000"/>
              </a:lnSpc>
              <a:spcBef>
                <a:spcPts val="600"/>
              </a:spcBef>
              <a:spcAft>
                <a:spcPts val="1800"/>
              </a:spcAft>
              <a:buFont typeface="Wingdings" panose="05000000000000000000" pitchFamily="2" charset="2"/>
              <a:buChar char="Ø"/>
            </a:pPr>
            <a:r>
              <a:rPr lang="nl-NL" sz="2000" b="1" dirty="0">
                <a:latin typeface="Calibri" panose="020F0502020204030204" pitchFamily="34" charset="0"/>
                <a:sym typeface="Wingdings" panose="05000000000000000000" pitchFamily="2" charset="2"/>
              </a:rPr>
              <a:t>Beperkte procedure </a:t>
            </a:r>
            <a:r>
              <a:rPr lang="nl-NL" sz="2000" dirty="0">
                <a:latin typeface="Calibri" panose="020F0502020204030204" pitchFamily="34" charset="0"/>
                <a:sym typeface="Wingdings" panose="05000000000000000000" pitchFamily="2" charset="2"/>
              </a:rPr>
              <a:t>(geen voorafgaande goedkeuring deel 1 verkenning en geen consultatieronde organiseren) voor:</a:t>
            </a:r>
          </a:p>
          <a:p>
            <a:pPr marL="711200" indent="-347663">
              <a:lnSpc>
                <a:spcPct val="120000"/>
              </a:lnSpc>
              <a:spcBef>
                <a:spcPts val="600"/>
              </a:spcBef>
              <a:spcAft>
                <a:spcPts val="600"/>
              </a:spcAft>
              <a:buFont typeface="Wingdings" panose="05000000000000000000" pitchFamily="2" charset="2"/>
              <a:buChar char="§"/>
            </a:pPr>
            <a:r>
              <a:rPr lang="nl-NL" sz="2000" dirty="0">
                <a:latin typeface="Calibri" panose="020F0502020204030204" pitchFamily="34" charset="0"/>
                <a:sym typeface="Wingdings" panose="05000000000000000000" pitchFamily="2" charset="2"/>
              </a:rPr>
              <a:t>beperkte wijzigingen: geen veranderingen aan deel 1 verkenningsnota: bespreking 3 functies + globaal kader  en aan deel 3 beheerdoelstellingen: beheervisie </a:t>
            </a:r>
          </a:p>
          <a:p>
            <a:pPr marL="711200" indent="-347663">
              <a:lnSpc>
                <a:spcPct val="120000"/>
              </a:lnSpc>
              <a:spcBef>
                <a:spcPts val="600"/>
              </a:spcBef>
              <a:spcAft>
                <a:spcPts val="600"/>
              </a:spcAft>
              <a:buFont typeface="Wingdings" panose="05000000000000000000" pitchFamily="2" charset="2"/>
              <a:buChar char="§"/>
            </a:pPr>
            <a:r>
              <a:rPr lang="nl-NL" sz="2000" dirty="0">
                <a:latin typeface="Calibri" panose="020F0502020204030204" pitchFamily="34" charset="0"/>
                <a:sym typeface="Wingdings" panose="05000000000000000000" pitchFamily="2" charset="2"/>
              </a:rPr>
              <a:t>Uitvoering acties </a:t>
            </a:r>
            <a:r>
              <a:rPr lang="nl-NL" sz="2000" dirty="0" err="1">
                <a:latin typeface="Calibri" panose="020F0502020204030204" pitchFamily="34" charset="0"/>
                <a:sym typeface="Wingdings" panose="05000000000000000000" pitchFamily="2" charset="2"/>
              </a:rPr>
              <a:t>i.h.k.v</a:t>
            </a:r>
            <a:r>
              <a:rPr lang="nl-NL" sz="2000" dirty="0">
                <a:latin typeface="Calibri" panose="020F0502020204030204" pitchFamily="34" charset="0"/>
                <a:sym typeface="Wingdings" panose="05000000000000000000" pitchFamily="2" charset="2"/>
              </a:rPr>
              <a:t>. MP N-2000 of een planversie ervan</a:t>
            </a:r>
          </a:p>
          <a:p>
            <a:pPr marL="711200" indent="-347663">
              <a:lnSpc>
                <a:spcPct val="120000"/>
              </a:lnSpc>
              <a:spcBef>
                <a:spcPts val="600"/>
              </a:spcBef>
              <a:spcAft>
                <a:spcPts val="600"/>
              </a:spcAft>
              <a:buFont typeface="Wingdings" panose="05000000000000000000" pitchFamily="2" charset="2"/>
              <a:buChar char="§"/>
            </a:pPr>
            <a:r>
              <a:rPr lang="nl-NL" sz="2000" dirty="0">
                <a:latin typeface="Calibri" panose="020F0502020204030204" pitchFamily="34" charset="0"/>
                <a:sym typeface="Wingdings" panose="05000000000000000000" pitchFamily="2" charset="2"/>
              </a:rPr>
              <a:t>Uitvoering acties ter realisatie van de Europese natuurdoelen (</a:t>
            </a:r>
            <a:r>
              <a:rPr lang="nl-NL" sz="2000" dirty="0" err="1">
                <a:latin typeface="Calibri" panose="020F0502020204030204" pitchFamily="34" charset="0"/>
                <a:sym typeface="Wingdings" panose="05000000000000000000" pitchFamily="2" charset="2"/>
              </a:rPr>
              <a:t>IHDs</a:t>
            </a:r>
            <a:r>
              <a:rPr lang="nl-NL" sz="2000" dirty="0">
                <a:latin typeface="Calibri" panose="020F0502020204030204" pitchFamily="34" charset="0"/>
                <a:sym typeface="Wingdings" panose="05000000000000000000" pitchFamily="2" charset="2"/>
              </a:rPr>
              <a:t>)</a:t>
            </a:r>
          </a:p>
          <a:p>
            <a:pPr marL="711200" indent="-347663">
              <a:lnSpc>
                <a:spcPct val="120000"/>
              </a:lnSpc>
              <a:spcBef>
                <a:spcPts val="600"/>
              </a:spcBef>
              <a:spcAft>
                <a:spcPts val="600"/>
              </a:spcAft>
              <a:buFont typeface="Wingdings" panose="05000000000000000000" pitchFamily="2" charset="2"/>
              <a:buChar char="§"/>
            </a:pPr>
            <a:r>
              <a:rPr lang="nl-NL" sz="2000" dirty="0">
                <a:latin typeface="Calibri" panose="020F0502020204030204" pitchFamily="34" charset="0"/>
                <a:sym typeface="Wingdings" panose="05000000000000000000" pitchFamily="2" charset="2"/>
              </a:rPr>
              <a:t>Gebiedsgerichte doelstellingen inzake natuurbehoud in een goedgekeurd MP</a:t>
            </a:r>
          </a:p>
          <a:p>
            <a:pPr marL="711200" indent="-347663">
              <a:lnSpc>
                <a:spcPct val="120000"/>
              </a:lnSpc>
              <a:spcBef>
                <a:spcPts val="600"/>
              </a:spcBef>
              <a:spcAft>
                <a:spcPts val="600"/>
              </a:spcAft>
              <a:buFont typeface="Wingdings" panose="05000000000000000000" pitchFamily="2" charset="2"/>
              <a:buChar char="§"/>
            </a:pPr>
            <a:r>
              <a:rPr lang="nl-NL" sz="2000" dirty="0">
                <a:latin typeface="Calibri" panose="020F0502020204030204" pitchFamily="34" charset="0"/>
                <a:sym typeface="Wingdings" panose="05000000000000000000" pitchFamily="2" charset="2"/>
              </a:rPr>
              <a:t>Vastgesteld soortenprogramma, duidelijk gelokaliseerd in het terrein waarop NBP van toepassing is</a:t>
            </a:r>
            <a:endParaRPr lang="nl-NL" sz="2000" dirty="0">
              <a:sym typeface="Wingdings" panose="05000000000000000000" pitchFamily="2" charset="2"/>
            </a:endParaRPr>
          </a:p>
          <a:p>
            <a:pPr marL="363538" indent="-363538">
              <a:lnSpc>
                <a:spcPct val="120000"/>
              </a:lnSpc>
              <a:spcBef>
                <a:spcPts val="600"/>
              </a:spcBef>
              <a:spcAft>
                <a:spcPts val="1800"/>
              </a:spcAft>
            </a:pPr>
            <a:endParaRPr lang="nl-NL" sz="2000" dirty="0"/>
          </a:p>
        </p:txBody>
      </p:sp>
    </p:spTree>
    <p:extLst>
      <p:ext uri="{BB962C8B-B14F-4D97-AF65-F5344CB8AC3E}">
        <p14:creationId xmlns:p14="http://schemas.microsoft.com/office/powerpoint/2010/main" val="1665058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795212"/>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782962"/>
          </a:xfrm>
        </p:spPr>
        <p:txBody>
          <a:bodyPr>
            <a:normAutofit/>
          </a:bodyPr>
          <a:lstStyle/>
          <a:p>
            <a:pPr>
              <a:lnSpc>
                <a:spcPct val="140000"/>
              </a:lnSpc>
              <a:tabLst>
                <a:tab pos="952500" algn="l"/>
                <a:tab pos="1243013" algn="l"/>
              </a:tabLst>
            </a:pPr>
            <a:r>
              <a:rPr lang="nl-NL" sz="2800" b="1" dirty="0">
                <a:solidFill>
                  <a:schemeClr val="bg1"/>
                </a:solidFill>
                <a:latin typeface="Calibri" panose="020F0502020204030204" pitchFamily="34" charset="0"/>
              </a:rPr>
              <a:t>Opheffing en overname beheer</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772737"/>
            <a:ext cx="8535486" cy="5608591"/>
          </a:xfrm>
          <a:prstGeom prst="rect">
            <a:avLst/>
          </a:prstGeom>
        </p:spPr>
        <p:txBody>
          <a:bodyPr>
            <a:normAutofit/>
          </a:bodyPr>
          <a:lstStyle/>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3" name="Rectangle 9"/>
          <p:cNvSpPr txBox="1">
            <a:spLocks noChangeArrowheads="1"/>
          </p:cNvSpPr>
          <p:nvPr/>
        </p:nvSpPr>
        <p:spPr>
          <a:xfrm>
            <a:off x="378951" y="764704"/>
            <a:ext cx="8418973" cy="5608591"/>
          </a:xfrm>
          <a:prstGeom prst="rect">
            <a:avLst/>
          </a:prstGeom>
        </p:spPr>
        <p:txBody>
          <a:bodyPr>
            <a:normAutofit fontScale="92500" lnSpcReduction="10000"/>
          </a:bodyPr>
          <a:lstStyle/>
          <a:p>
            <a:pPr>
              <a:lnSpc>
                <a:spcPct val="120000"/>
              </a:lnSpc>
              <a:spcBef>
                <a:spcPts val="600"/>
              </a:spcBef>
              <a:spcAft>
                <a:spcPts val="1800"/>
              </a:spcAft>
            </a:pPr>
            <a:r>
              <a:rPr lang="nl-NL" sz="2800" b="1" dirty="0">
                <a:latin typeface="Calibri" panose="020F0502020204030204" pitchFamily="34" charset="0"/>
              </a:rPr>
              <a:t>Opheffing en overname beheer</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Beheerder (</a:t>
            </a:r>
            <a:r>
              <a:rPr lang="nl-NL" sz="2000" dirty="0" err="1">
                <a:latin typeface="Calibri" panose="020F0502020204030204" pitchFamily="34" charset="0"/>
                <a:sym typeface="Wingdings" panose="05000000000000000000" pitchFamily="2" charset="2"/>
              </a:rPr>
              <a:t>uitgez</a:t>
            </a:r>
            <a:r>
              <a:rPr lang="nl-NL" sz="2000" dirty="0">
                <a:latin typeface="Calibri" panose="020F0502020204030204" pitchFamily="34" charset="0"/>
                <a:sym typeface="Wingdings" panose="05000000000000000000" pitchFamily="2" charset="2"/>
              </a:rPr>
              <a:t>. ANB) van een natuurterrein kan verzoek opheffing NBP indienen bij ANB.</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Voor private terreinen  alleen toegestaan als uit gemotiveerd onderzoek blijkt dat beheerder door overmacht definitief in de onmogelijkheid verkeert om het BP uit te voeren. </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Voor openbare terreinen  alleen toegestaan als uit gemotiveerd onderzoek blijkt dat het verzoek noodzakelijk is voor maatregelen die het maatschappelijk belang dienen. </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ANB kan ook zelf beslissen NBP op te heffen als vaststelt dat beheerder de beheermaatregelen niet uitvoert / andere maatregelen uitvoert op zodanige wijze dat de realisatie van de beheerdoelstellingen in het gedrang komt. </a:t>
            </a:r>
          </a:p>
          <a:p>
            <a:pPr marL="363538" indent="-363538">
              <a:lnSpc>
                <a:spcPct val="120000"/>
              </a:lnSpc>
              <a:spcBef>
                <a:spcPts val="600"/>
              </a:spcBef>
              <a:spcAft>
                <a:spcPts val="1800"/>
              </a:spcAft>
              <a:buFont typeface="Wingdings" panose="05000000000000000000" pitchFamily="2" charset="2"/>
              <a:buChar char="Ø"/>
            </a:pPr>
            <a:endParaRPr lang="nl-NL" sz="2000" dirty="0">
              <a:sym typeface="Wingdings" panose="05000000000000000000" pitchFamily="2" charset="2"/>
            </a:endParaRPr>
          </a:p>
          <a:p>
            <a:pPr marL="363538" indent="-363538">
              <a:lnSpc>
                <a:spcPct val="120000"/>
              </a:lnSpc>
              <a:spcBef>
                <a:spcPts val="600"/>
              </a:spcBef>
              <a:spcAft>
                <a:spcPts val="1800"/>
              </a:spcAft>
              <a:buFont typeface="Wingdings" panose="05000000000000000000" pitchFamily="2" charset="2"/>
              <a:buChar char="Ø"/>
            </a:pPr>
            <a:endParaRPr lang="nl-NL" sz="2000" dirty="0">
              <a:sym typeface="Wingdings" panose="05000000000000000000" pitchFamily="2" charset="2"/>
            </a:endParaRPr>
          </a:p>
          <a:p>
            <a:pPr marL="363538" indent="-363538">
              <a:lnSpc>
                <a:spcPct val="120000"/>
              </a:lnSpc>
              <a:spcBef>
                <a:spcPts val="600"/>
              </a:spcBef>
              <a:spcAft>
                <a:spcPts val="1800"/>
              </a:spcAft>
              <a:buFont typeface="Wingdings" panose="05000000000000000000" pitchFamily="2" charset="2"/>
              <a:buChar char="§"/>
            </a:pPr>
            <a:endParaRPr lang="nl-NL" sz="2000" dirty="0">
              <a:sym typeface="Wingdings" panose="05000000000000000000" pitchFamily="2" charset="2"/>
            </a:endParaRPr>
          </a:p>
          <a:p>
            <a:pPr marL="363538" indent="-363538">
              <a:lnSpc>
                <a:spcPct val="120000"/>
              </a:lnSpc>
              <a:spcBef>
                <a:spcPts val="600"/>
              </a:spcBef>
              <a:spcAft>
                <a:spcPts val="1800"/>
              </a:spcAft>
            </a:pPr>
            <a:endParaRPr lang="nl-NL" sz="2000" dirty="0"/>
          </a:p>
        </p:txBody>
      </p:sp>
    </p:spTree>
    <p:extLst>
      <p:ext uri="{BB962C8B-B14F-4D97-AF65-F5344CB8AC3E}">
        <p14:creationId xmlns:p14="http://schemas.microsoft.com/office/powerpoint/2010/main" val="94136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795212"/>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782962"/>
          </a:xfrm>
        </p:spPr>
        <p:txBody>
          <a:bodyPr>
            <a:normAutofit/>
          </a:bodyPr>
          <a:lstStyle/>
          <a:p>
            <a:pPr>
              <a:lnSpc>
                <a:spcPct val="140000"/>
              </a:lnSpc>
              <a:tabLst>
                <a:tab pos="952500" algn="l"/>
                <a:tab pos="1243013" algn="l"/>
              </a:tabLst>
            </a:pPr>
            <a:r>
              <a:rPr lang="nl-NL" sz="2800" b="1" dirty="0">
                <a:solidFill>
                  <a:schemeClr val="bg1"/>
                </a:solidFill>
                <a:latin typeface="Calibri" panose="020F0502020204030204" pitchFamily="34" charset="0"/>
              </a:rPr>
              <a:t>Opheffing en overname beheer</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772737"/>
            <a:ext cx="8535486" cy="5608591"/>
          </a:xfrm>
          <a:prstGeom prst="rect">
            <a:avLst/>
          </a:prstGeom>
        </p:spPr>
        <p:txBody>
          <a:bodyPr>
            <a:normAutofit/>
          </a:bodyPr>
          <a:lstStyle/>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3" name="Rectangle 9"/>
          <p:cNvSpPr txBox="1">
            <a:spLocks noChangeArrowheads="1"/>
          </p:cNvSpPr>
          <p:nvPr/>
        </p:nvSpPr>
        <p:spPr>
          <a:xfrm>
            <a:off x="378951" y="764704"/>
            <a:ext cx="8418973" cy="5608591"/>
          </a:xfrm>
          <a:prstGeom prst="rect">
            <a:avLst/>
          </a:prstGeom>
        </p:spPr>
        <p:txBody>
          <a:bodyPr>
            <a:normAutofit fontScale="92500" lnSpcReduction="20000"/>
          </a:bodyPr>
          <a:lstStyle/>
          <a:p>
            <a:pPr>
              <a:lnSpc>
                <a:spcPct val="120000"/>
              </a:lnSpc>
              <a:spcBef>
                <a:spcPts val="600"/>
              </a:spcBef>
              <a:spcAft>
                <a:spcPts val="1800"/>
              </a:spcAft>
            </a:pPr>
            <a:r>
              <a:rPr lang="nl-NL" sz="2800" b="1" dirty="0"/>
              <a:t>Opheffing en overname beheer</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Verzoek tot opheffing  hoorzitting  beslissing ANB (60 d na ontvangst verzoek).</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ANB: voorstel à minister overname beheer gedurende resterende looptijd BP:</a:t>
            </a:r>
          </a:p>
          <a:p>
            <a:pPr marL="363538">
              <a:lnSpc>
                <a:spcPct val="120000"/>
              </a:lnSpc>
              <a:spcBef>
                <a:spcPts val="600"/>
              </a:spcBef>
              <a:spcAft>
                <a:spcPts val="600"/>
              </a:spcAft>
            </a:pPr>
            <a:r>
              <a:rPr lang="nl-NL" sz="2000" dirty="0">
                <a:latin typeface="Calibri" panose="020F0502020204030204" pitchFamily="34" charset="0"/>
                <a:sym typeface="Wingdings" panose="05000000000000000000" pitchFamily="2" charset="2"/>
              </a:rPr>
              <a:t> Voor zover het beheer van het terrein van belang is voor de realisatie van de IHD</a:t>
            </a:r>
          </a:p>
          <a:p>
            <a:pPr marL="623888" indent="-260350">
              <a:lnSpc>
                <a:spcPct val="120000"/>
              </a:lnSpc>
              <a:spcBef>
                <a:spcPts val="600"/>
              </a:spcBef>
              <a:spcAft>
                <a:spcPts val="600"/>
              </a:spcAft>
              <a:buFont typeface="Wingdings" panose="05000000000000000000" pitchFamily="2" charset="2"/>
              <a:buChar char="§"/>
            </a:pPr>
            <a:r>
              <a:rPr lang="nl-NL" sz="2000" dirty="0">
                <a:latin typeface="Calibri" panose="020F0502020204030204" pitchFamily="34" charset="0"/>
                <a:sym typeface="Wingdings" panose="05000000000000000000" pitchFamily="2" charset="2"/>
              </a:rPr>
              <a:t>Als beheerder verzoek tot opheffing en ANB heeft intentie te weigeren</a:t>
            </a:r>
          </a:p>
          <a:p>
            <a:pPr marL="623888" indent="-260350">
              <a:lnSpc>
                <a:spcPct val="120000"/>
              </a:lnSpc>
              <a:spcBef>
                <a:spcPts val="600"/>
              </a:spcBef>
              <a:spcAft>
                <a:spcPts val="600"/>
              </a:spcAft>
              <a:buFont typeface="Wingdings" panose="05000000000000000000" pitchFamily="2" charset="2"/>
              <a:buChar char="§"/>
            </a:pPr>
            <a:r>
              <a:rPr lang="nl-NL" sz="2000" dirty="0">
                <a:latin typeface="Calibri" panose="020F0502020204030204" pitchFamily="34" charset="0"/>
                <a:sym typeface="Wingdings" panose="05000000000000000000" pitchFamily="2" charset="2"/>
              </a:rPr>
              <a:t>Als beheerder maatregelen NBP niet uitvoert en doelstellingen in gevaar brengt</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Voor voorstel </a:t>
            </a:r>
            <a:r>
              <a:rPr lang="nl-NL" sz="2000" dirty="0" err="1">
                <a:latin typeface="Calibri" panose="020F0502020204030204" pitchFamily="34" charset="0"/>
                <a:sym typeface="Wingdings" panose="05000000000000000000" pitchFamily="2" charset="2"/>
              </a:rPr>
              <a:t>a.d.</a:t>
            </a:r>
            <a:r>
              <a:rPr lang="nl-NL" sz="2000" dirty="0">
                <a:latin typeface="Calibri" panose="020F0502020204030204" pitchFamily="34" charset="0"/>
                <a:sym typeface="Wingdings" panose="05000000000000000000" pitchFamily="2" charset="2"/>
              </a:rPr>
              <a:t> minister: beheerder wordt op hoogte gebracht + gevraagd of een andere beheerder het beheer niet kan overnemen  hoorzitting</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Terugvordering subsidie</a:t>
            </a:r>
          </a:p>
          <a:p>
            <a:pPr marL="363538" indent="-363538">
              <a:lnSpc>
                <a:spcPct val="120000"/>
              </a:lnSpc>
              <a:spcBef>
                <a:spcPts val="600"/>
              </a:spcBef>
              <a:spcAft>
                <a:spcPts val="1800"/>
              </a:spcAft>
              <a:buFont typeface="Wingdings" panose="05000000000000000000" pitchFamily="2" charset="2"/>
              <a:buChar char="Ø"/>
            </a:pPr>
            <a:endParaRPr lang="nl-NL" sz="2000" dirty="0">
              <a:sym typeface="Wingdings" panose="05000000000000000000" pitchFamily="2" charset="2"/>
            </a:endParaRPr>
          </a:p>
          <a:p>
            <a:pPr marL="363538" indent="-363538">
              <a:lnSpc>
                <a:spcPct val="120000"/>
              </a:lnSpc>
              <a:spcBef>
                <a:spcPts val="600"/>
              </a:spcBef>
              <a:spcAft>
                <a:spcPts val="1800"/>
              </a:spcAft>
              <a:buFont typeface="Wingdings" panose="05000000000000000000" pitchFamily="2" charset="2"/>
              <a:buChar char="§"/>
            </a:pPr>
            <a:endParaRPr lang="nl-NL" sz="2000" dirty="0">
              <a:sym typeface="Wingdings" panose="05000000000000000000" pitchFamily="2" charset="2"/>
            </a:endParaRPr>
          </a:p>
          <a:p>
            <a:pPr marL="363538" indent="-363538">
              <a:lnSpc>
                <a:spcPct val="120000"/>
              </a:lnSpc>
              <a:spcBef>
                <a:spcPts val="600"/>
              </a:spcBef>
              <a:spcAft>
                <a:spcPts val="1800"/>
              </a:spcAft>
            </a:pPr>
            <a:endParaRPr lang="nl-NL" sz="2000" dirty="0"/>
          </a:p>
        </p:txBody>
      </p:sp>
    </p:spTree>
    <p:extLst>
      <p:ext uri="{BB962C8B-B14F-4D97-AF65-F5344CB8AC3E}">
        <p14:creationId xmlns:p14="http://schemas.microsoft.com/office/powerpoint/2010/main" val="4244171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795212"/>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782962"/>
          </a:xfrm>
        </p:spPr>
        <p:txBody>
          <a:bodyPr>
            <a:normAutofit/>
          </a:bodyPr>
          <a:lstStyle/>
          <a:p>
            <a:pPr>
              <a:lnSpc>
                <a:spcPct val="140000"/>
              </a:lnSpc>
              <a:tabLst>
                <a:tab pos="952500" algn="l"/>
                <a:tab pos="1243013" algn="l"/>
              </a:tabLst>
            </a:pPr>
            <a:r>
              <a:rPr lang="nl-NL" sz="2800" dirty="0">
                <a:latin typeface="Calibri" panose="020F0502020204030204" pitchFamily="34" charset="0"/>
              </a:rPr>
              <a:t>Beroepsmogelijkheden</a:t>
            </a:r>
            <a:endParaRPr lang="nl-NL" sz="2800" b="1" dirty="0">
              <a:solidFill>
                <a:schemeClr val="bg1"/>
              </a:solidFill>
              <a:latin typeface="Calibri" panose="020F0502020204030204" pitchFamily="34" charset="0"/>
            </a:endParaRP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772737"/>
            <a:ext cx="8535486" cy="5608591"/>
          </a:xfrm>
          <a:prstGeom prst="rect">
            <a:avLst/>
          </a:prstGeom>
        </p:spPr>
        <p:txBody>
          <a:bodyPr>
            <a:normAutofit/>
          </a:bodyPr>
          <a:lstStyle/>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3" name="Rectangle 9"/>
          <p:cNvSpPr txBox="1">
            <a:spLocks noChangeArrowheads="1"/>
          </p:cNvSpPr>
          <p:nvPr/>
        </p:nvSpPr>
        <p:spPr>
          <a:xfrm>
            <a:off x="378951" y="764704"/>
            <a:ext cx="8418973" cy="6264696"/>
          </a:xfrm>
          <a:prstGeom prst="rect">
            <a:avLst/>
          </a:prstGeom>
        </p:spPr>
        <p:txBody>
          <a:bodyPr>
            <a:normAutofit fontScale="47500" lnSpcReduction="20000"/>
          </a:bodyPr>
          <a:lstStyle/>
          <a:p>
            <a:pPr>
              <a:spcAft>
                <a:spcPts val="1200"/>
              </a:spcAft>
            </a:pPr>
            <a:r>
              <a:rPr lang="nl-BE" sz="4700" b="1" dirty="0"/>
              <a:t>Beroepsmogelijkheden</a:t>
            </a:r>
          </a:p>
          <a:p>
            <a:pPr marL="457200" indent="-457200">
              <a:lnSpc>
                <a:spcPct val="140000"/>
              </a:lnSpc>
              <a:buFont typeface="Wingdings" panose="05000000000000000000" pitchFamily="2" charset="2"/>
              <a:buChar char="Ø"/>
            </a:pPr>
            <a:r>
              <a:rPr lang="nl-BE" sz="3600" dirty="0">
                <a:latin typeface="Calibri" panose="020F0502020204030204" pitchFamily="34" charset="0"/>
              </a:rPr>
              <a:t>binnen termijn van 30 dagen na de kennisgeving van de volgende beslissingen van het ANB:</a:t>
            </a:r>
          </a:p>
          <a:p>
            <a:pPr marL="906463" lvl="0" indent="-369888">
              <a:lnSpc>
                <a:spcPct val="140000"/>
              </a:lnSpc>
              <a:buFont typeface="Wingdings" panose="05000000000000000000" pitchFamily="2" charset="2"/>
              <a:buChar char="§"/>
            </a:pPr>
            <a:r>
              <a:rPr lang="nl-BE" sz="3600" dirty="0">
                <a:latin typeface="Calibri" panose="020F0502020204030204" pitchFamily="34" charset="0"/>
              </a:rPr>
              <a:t>de beslissing over deel 1 Verkenning</a:t>
            </a:r>
          </a:p>
          <a:p>
            <a:pPr marL="906463" lvl="0" indent="-369888">
              <a:lnSpc>
                <a:spcPct val="140000"/>
              </a:lnSpc>
              <a:buFont typeface="Wingdings" panose="05000000000000000000" pitchFamily="2" charset="2"/>
              <a:buChar char="§"/>
            </a:pPr>
            <a:r>
              <a:rPr lang="nl-BE" sz="3600" dirty="0">
                <a:latin typeface="Calibri" panose="020F0502020204030204" pitchFamily="34" charset="0"/>
              </a:rPr>
              <a:t>de afkeuring van het natuurbeheerplan</a:t>
            </a:r>
          </a:p>
          <a:p>
            <a:pPr marL="906463" lvl="0" indent="-369888">
              <a:lnSpc>
                <a:spcPct val="140000"/>
              </a:lnSpc>
              <a:buFont typeface="Wingdings" panose="05000000000000000000" pitchFamily="2" charset="2"/>
              <a:buChar char="§"/>
            </a:pPr>
            <a:r>
              <a:rPr lang="nl-BE" sz="3600" dirty="0">
                <a:latin typeface="Calibri" panose="020F0502020204030204" pitchFamily="34" charset="0"/>
              </a:rPr>
              <a:t>de voorwaarden opgelegd bij de goedkeuring van het natuurbeheerplan</a:t>
            </a:r>
          </a:p>
          <a:p>
            <a:pPr marL="906463" lvl="0" indent="-369888">
              <a:lnSpc>
                <a:spcPct val="140000"/>
              </a:lnSpc>
              <a:buFont typeface="Wingdings" panose="05000000000000000000" pitchFamily="2" charset="2"/>
              <a:buChar char="§"/>
            </a:pPr>
            <a:r>
              <a:rPr lang="nl-BE" sz="3600" dirty="0">
                <a:latin typeface="Calibri" panose="020F0502020204030204" pitchFamily="34" charset="0"/>
              </a:rPr>
              <a:t>de afkeuring van een vraag tot wijziging van het natuurbeheerplan door de beheerder</a:t>
            </a:r>
          </a:p>
          <a:p>
            <a:pPr marL="906463" lvl="0" indent="-369888">
              <a:lnSpc>
                <a:spcPct val="140000"/>
              </a:lnSpc>
              <a:buFont typeface="Wingdings" panose="05000000000000000000" pitchFamily="2" charset="2"/>
              <a:buChar char="§"/>
            </a:pPr>
            <a:r>
              <a:rPr lang="nl-BE" sz="3600" dirty="0">
                <a:latin typeface="Calibri" panose="020F0502020204030204" pitchFamily="34" charset="0"/>
              </a:rPr>
              <a:t>de door het ANB opgelegde wijziging van het natuurbeheerplan naar aanleiding van de 6-jaarlijkse evaluatie.</a:t>
            </a:r>
          </a:p>
          <a:p>
            <a:pPr marL="906463" lvl="0" indent="-369888">
              <a:lnSpc>
                <a:spcPct val="140000"/>
              </a:lnSpc>
              <a:buFont typeface="Wingdings" panose="05000000000000000000" pitchFamily="2" charset="2"/>
              <a:buChar char="§"/>
            </a:pPr>
            <a:r>
              <a:rPr lang="nl-BE" sz="3600" dirty="0">
                <a:latin typeface="Calibri" panose="020F0502020204030204" pitchFamily="34" charset="0"/>
              </a:rPr>
              <a:t>de opheffing van het natuurbeheerplan op initiatief van het ANB</a:t>
            </a:r>
          </a:p>
          <a:p>
            <a:pPr marL="906463" lvl="0" indent="-369888">
              <a:lnSpc>
                <a:spcPct val="140000"/>
              </a:lnSpc>
              <a:buFont typeface="Wingdings" panose="05000000000000000000" pitchFamily="2" charset="2"/>
              <a:buChar char="§"/>
            </a:pPr>
            <a:r>
              <a:rPr lang="nl-BE" sz="3600" dirty="0">
                <a:latin typeface="Calibri" panose="020F0502020204030204" pitchFamily="34" charset="0"/>
              </a:rPr>
              <a:t>de weigering tot opheffing van het natuurbeheerplan op vraag van de beheerder</a:t>
            </a:r>
          </a:p>
          <a:p>
            <a:pPr>
              <a:lnSpc>
                <a:spcPct val="140000"/>
              </a:lnSpc>
            </a:pPr>
            <a:endParaRPr lang="nl-BE" sz="3600" dirty="0">
              <a:latin typeface="Calibri" panose="020F0502020204030204" pitchFamily="34" charset="0"/>
            </a:endParaRPr>
          </a:p>
          <a:p>
            <a:pPr marL="457200" indent="-457200">
              <a:lnSpc>
                <a:spcPct val="140000"/>
              </a:lnSpc>
              <a:buFont typeface="Wingdings" panose="05000000000000000000" pitchFamily="2" charset="2"/>
              <a:buChar char="Ø"/>
            </a:pPr>
            <a:r>
              <a:rPr lang="nl-BE" sz="3600" dirty="0">
                <a:latin typeface="Calibri" panose="020F0502020204030204" pitchFamily="34" charset="0"/>
              </a:rPr>
              <a:t>ANB vraagt advies aan adviesinstantie </a:t>
            </a:r>
          </a:p>
          <a:p>
            <a:pPr marL="457200" indent="-457200">
              <a:lnSpc>
                <a:spcPct val="140000"/>
              </a:lnSpc>
              <a:buFont typeface="Wingdings" panose="05000000000000000000" pitchFamily="2" charset="2"/>
              <a:buChar char="Ø"/>
            </a:pPr>
            <a:r>
              <a:rPr lang="nl-BE" sz="3600" dirty="0">
                <a:latin typeface="Calibri" panose="020F0502020204030204" pitchFamily="34" charset="0"/>
              </a:rPr>
              <a:t>Adviesinstantie geeft advies aan de minister binnen 30 kalenderdagen </a:t>
            </a:r>
          </a:p>
          <a:p>
            <a:pPr marL="457200" indent="-457200">
              <a:lnSpc>
                <a:spcPct val="140000"/>
              </a:lnSpc>
              <a:buFont typeface="Wingdings" panose="05000000000000000000" pitchFamily="2" charset="2"/>
              <a:buChar char="Ø"/>
            </a:pPr>
            <a:r>
              <a:rPr lang="nl-BE" sz="3600" dirty="0">
                <a:latin typeface="Calibri" panose="020F0502020204030204" pitchFamily="34" charset="0"/>
              </a:rPr>
              <a:t>Minister neemt een gemotiveerde beslissing binnen 60 dagen na de ontvangst van het ontvankelijk beroep.</a:t>
            </a:r>
          </a:p>
          <a:p>
            <a:pPr marL="457200" indent="-457200">
              <a:lnSpc>
                <a:spcPct val="140000"/>
              </a:lnSpc>
              <a:buFont typeface="Wingdings" panose="05000000000000000000" pitchFamily="2" charset="2"/>
              <a:buChar char="Ø"/>
            </a:pPr>
            <a:r>
              <a:rPr lang="nl-BE" sz="3600" dirty="0">
                <a:latin typeface="Calibri" panose="020F0502020204030204" pitchFamily="34" charset="0"/>
              </a:rPr>
              <a:t>Het beroep schorst de beslissing niet. </a:t>
            </a:r>
          </a:p>
          <a:p>
            <a:pPr marL="363538" indent="-363538">
              <a:lnSpc>
                <a:spcPct val="120000"/>
              </a:lnSpc>
              <a:spcBef>
                <a:spcPts val="600"/>
              </a:spcBef>
              <a:spcAft>
                <a:spcPts val="1800"/>
              </a:spcAft>
              <a:buFont typeface="Wingdings" panose="05000000000000000000" pitchFamily="2" charset="2"/>
              <a:buChar char="§"/>
            </a:pPr>
            <a:endParaRPr lang="nl-NL" sz="2000" dirty="0">
              <a:sym typeface="Wingdings" panose="05000000000000000000" pitchFamily="2" charset="2"/>
            </a:endParaRPr>
          </a:p>
          <a:p>
            <a:pPr marL="363538" indent="-363538">
              <a:lnSpc>
                <a:spcPct val="120000"/>
              </a:lnSpc>
              <a:spcBef>
                <a:spcPts val="600"/>
              </a:spcBef>
              <a:spcAft>
                <a:spcPts val="1800"/>
              </a:spcAft>
            </a:pPr>
            <a:endParaRPr lang="nl-NL" sz="2000" dirty="0"/>
          </a:p>
        </p:txBody>
      </p:sp>
    </p:spTree>
    <p:extLst>
      <p:ext uri="{BB962C8B-B14F-4D97-AF65-F5344CB8AC3E}">
        <p14:creationId xmlns:p14="http://schemas.microsoft.com/office/powerpoint/2010/main" val="3293970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143000"/>
          </a:xfrm>
        </p:spPr>
        <p:txBody>
          <a:bodyPr/>
          <a:lstStyle/>
          <a:p>
            <a:r>
              <a:rPr lang="nl-BE" sz="2800" dirty="0">
                <a:solidFill>
                  <a:schemeClr val="bg1"/>
                </a:solidFill>
                <a:latin typeface="Calibri" panose="020F0502020204030204" pitchFamily="34" charset="0"/>
              </a:rPr>
              <a:t>Nota!</a:t>
            </a:r>
          </a:p>
        </p:txBody>
      </p:sp>
      <p:sp>
        <p:nvSpPr>
          <p:cNvPr id="9" name="Tijdelijke aanduiding voor inhoud 8"/>
          <p:cNvSpPr>
            <a:spLocks noGrp="1"/>
          </p:cNvSpPr>
          <p:nvPr>
            <p:ph idx="1"/>
          </p:nvPr>
        </p:nvSpPr>
        <p:spPr>
          <a:xfrm>
            <a:off x="390364" y="1086096"/>
            <a:ext cx="8363272" cy="5472608"/>
          </a:xfrm>
          <a:noFill/>
        </p:spPr>
        <p:txBody>
          <a:bodyPr>
            <a:normAutofit/>
          </a:bodyPr>
          <a:lstStyle/>
          <a:p>
            <a:pPr marL="0" indent="0">
              <a:buNone/>
            </a:pPr>
            <a:r>
              <a:rPr lang="nl-BE" b="1" dirty="0">
                <a:latin typeface="Calibri" panose="020F0502020204030204" pitchFamily="34" charset="0"/>
              </a:rPr>
              <a:t>Nota! </a:t>
            </a:r>
          </a:p>
          <a:p>
            <a:pPr marL="0" indent="0">
              <a:lnSpc>
                <a:spcPct val="120000"/>
              </a:lnSpc>
              <a:spcBef>
                <a:spcPts val="0"/>
              </a:spcBef>
              <a:spcAft>
                <a:spcPts val="1200"/>
              </a:spcAft>
              <a:buNone/>
            </a:pPr>
            <a:r>
              <a:rPr lang="nl-BE" sz="2000" dirty="0">
                <a:latin typeface="Calibri" panose="020F0502020204030204" pitchFamily="34" charset="0"/>
              </a:rPr>
              <a:t>De uitvoeringsbesluiten die het nieuwe natuurbeheerplan van start laten gaan, zijn definitief goedgekeurd op 14/07/2017. </a:t>
            </a:r>
          </a:p>
          <a:p>
            <a:pPr lvl="0">
              <a:lnSpc>
                <a:spcPct val="120000"/>
              </a:lnSpc>
              <a:spcBef>
                <a:spcPts val="0"/>
              </a:spcBef>
              <a:spcAft>
                <a:spcPts val="1200"/>
              </a:spcAft>
              <a:buFont typeface="Wingdings" panose="05000000000000000000" pitchFamily="2" charset="2"/>
              <a:buChar char="§"/>
            </a:pPr>
            <a:r>
              <a:rPr lang="nl-BE" sz="1800">
                <a:latin typeface="Calibri" panose="020F0502020204030204" pitchFamily="34" charset="0"/>
              </a:rPr>
              <a:t>Het </a:t>
            </a:r>
            <a:r>
              <a:rPr lang="nl-BE" sz="1800" dirty="0">
                <a:latin typeface="Calibri" panose="020F0502020204030204" pitchFamily="34" charset="0"/>
              </a:rPr>
              <a:t>besluit van de Vlaamse Regering van 14 juli 2017 betreffende de natuurbeheerplannen en de erkenning van natuurreservaten (= BVR Natuurbeheerplannen, BS  18/10/2017)</a:t>
            </a:r>
          </a:p>
          <a:p>
            <a:pPr>
              <a:lnSpc>
                <a:spcPct val="120000"/>
              </a:lnSpc>
              <a:spcBef>
                <a:spcPts val="0"/>
              </a:spcBef>
              <a:spcAft>
                <a:spcPts val="1200"/>
              </a:spcAft>
              <a:buFont typeface="Wingdings" panose="05000000000000000000" pitchFamily="2" charset="2"/>
              <a:buChar char="§"/>
            </a:pPr>
            <a:r>
              <a:rPr lang="nl-BE" sz="1800" dirty="0">
                <a:latin typeface="Calibri" panose="020F0502020204030204" pitchFamily="34" charset="0"/>
              </a:rPr>
              <a:t>Het besluit van de Vlaamse Regering van 14 juli 2017 houdende vaststelling van de criteria voor geïntegreerd natuurbeheer (= BVR Criteria geïntegreerd natuurbeheer, BS 25/08/2017)</a:t>
            </a:r>
          </a:p>
          <a:p>
            <a:pPr>
              <a:lnSpc>
                <a:spcPct val="120000"/>
              </a:lnSpc>
              <a:spcBef>
                <a:spcPts val="0"/>
              </a:spcBef>
              <a:spcAft>
                <a:spcPts val="1200"/>
              </a:spcAft>
              <a:buFont typeface="Wingdings" panose="05000000000000000000" pitchFamily="2" charset="2"/>
              <a:buChar char="§"/>
            </a:pPr>
            <a:r>
              <a:rPr lang="nl-BE" sz="1800" dirty="0">
                <a:latin typeface="Calibri" panose="020F0502020204030204" pitchFamily="34" charset="0"/>
              </a:rPr>
              <a:t>Besluit van de Vlaamse Regering van 14 juli 2017 betreffende de subsidiëring van de planning, de ontwikkeling en de uitvoering van het geïntegreerd natuurbeheer (= BVR Subsidies, BS  18/10/2017)</a:t>
            </a:r>
          </a:p>
          <a:p>
            <a:pPr marL="0" indent="0">
              <a:lnSpc>
                <a:spcPct val="120000"/>
              </a:lnSpc>
              <a:buNone/>
            </a:pPr>
            <a:endParaRPr lang="nl-BE" sz="2800" dirty="0"/>
          </a:p>
          <a:p>
            <a:pPr marL="0" lvl="0" indent="0">
              <a:lnSpc>
                <a:spcPct val="120000"/>
              </a:lnSpc>
              <a:buNone/>
            </a:pPr>
            <a:endParaRPr lang="nl-BE" sz="2800" dirty="0"/>
          </a:p>
          <a:p>
            <a:pPr marL="0" indent="0">
              <a:lnSpc>
                <a:spcPct val="120000"/>
              </a:lnSpc>
              <a:buNone/>
            </a:pPr>
            <a:endParaRPr lang="nl-BE" sz="2800" dirty="0">
              <a:latin typeface="Calibri" panose="020F0502020204030204" pitchFamily="34" charset="0"/>
            </a:endParaRPr>
          </a:p>
          <a:p>
            <a:pPr marL="0" indent="0">
              <a:buNone/>
            </a:pPr>
            <a:endParaRPr lang="nl-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016" y="-176043"/>
            <a:ext cx="1928887" cy="1444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026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1"/>
            <a:ext cx="9144000" cy="795212"/>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782962"/>
          </a:xfrm>
        </p:spPr>
        <p:txBody>
          <a:bodyPr>
            <a:normAutofit/>
          </a:bodyPr>
          <a:lstStyle/>
          <a:p>
            <a:pPr>
              <a:lnSpc>
                <a:spcPct val="140000"/>
              </a:lnSpc>
              <a:tabLst>
                <a:tab pos="952500" algn="l"/>
                <a:tab pos="1243013" algn="l"/>
              </a:tabLst>
            </a:pPr>
            <a:r>
              <a:rPr lang="nl-NL" sz="2800" b="1" dirty="0">
                <a:solidFill>
                  <a:schemeClr val="bg1"/>
                </a:solidFill>
                <a:latin typeface="Calibri" panose="020F0502020204030204" pitchFamily="34" charset="0"/>
              </a:rPr>
              <a:t>Omzetting bestaande beheerplannen</a:t>
            </a:r>
          </a:p>
        </p:txBody>
      </p:sp>
      <p:sp>
        <p:nvSpPr>
          <p:cNvPr id="9" name="Rectangle 9"/>
          <p:cNvSpPr txBox="1">
            <a:spLocks noChangeArrowheads="1"/>
          </p:cNvSpPr>
          <p:nvPr/>
        </p:nvSpPr>
        <p:spPr>
          <a:xfrm>
            <a:off x="377825" y="1124744"/>
            <a:ext cx="8420100" cy="5096151"/>
          </a:xfrm>
          <a:prstGeom prst="rect">
            <a:avLst/>
          </a:prstGeom>
        </p:spPr>
        <p:txBody>
          <a:bodyPr>
            <a:normAutofit/>
          </a:bodyPr>
          <a:lstStyle/>
          <a:p>
            <a:pPr marL="457200" indent="-457200">
              <a:lnSpc>
                <a:spcPct val="140000"/>
              </a:lnSpc>
              <a:spcAft>
                <a:spcPts val="600"/>
              </a:spcAft>
              <a:buFont typeface="Wingdings" panose="05000000000000000000" pitchFamily="2" charset="2"/>
              <a:buChar char="Ø"/>
              <a:tabLst>
                <a:tab pos="290513" algn="l"/>
              </a:tabLst>
              <a:defRPr/>
            </a:pPr>
            <a:endParaRPr lang="nl-NL" sz="2400" i="1" dirty="0"/>
          </a:p>
        </p:txBody>
      </p:sp>
      <p:sp>
        <p:nvSpPr>
          <p:cNvPr id="11" name="Rectangle 9"/>
          <p:cNvSpPr txBox="1">
            <a:spLocks noChangeArrowheads="1"/>
          </p:cNvSpPr>
          <p:nvPr/>
        </p:nvSpPr>
        <p:spPr>
          <a:xfrm>
            <a:off x="377825" y="764704"/>
            <a:ext cx="8535486" cy="5608591"/>
          </a:xfrm>
          <a:prstGeom prst="rect">
            <a:avLst/>
          </a:prstGeom>
        </p:spPr>
        <p:txBody>
          <a:bodyPr>
            <a:normAutofit/>
          </a:bodyPr>
          <a:lstStyle/>
          <a:p>
            <a:pPr>
              <a:lnSpc>
                <a:spcPct val="120000"/>
              </a:lnSpc>
              <a:tabLst>
                <a:tab pos="290513" algn="l"/>
              </a:tabLst>
              <a:defRPr/>
            </a:pPr>
            <a:endParaRPr lang="nl-NL" sz="2200" dirty="0">
              <a:ea typeface="Verdana" pitchFamily="34" charset="0"/>
              <a:cs typeface="Verdana" pitchFamily="34" charset="0"/>
            </a:endParaRPr>
          </a:p>
          <a:p>
            <a:pPr>
              <a:lnSpc>
                <a:spcPct val="120000"/>
              </a:lnSpc>
              <a:tabLst>
                <a:tab pos="290513" algn="l"/>
              </a:tabLst>
              <a:defRPr/>
            </a:pPr>
            <a:endParaRPr lang="nl-NL" sz="2200" dirty="0">
              <a:ea typeface="Verdana" pitchFamily="34" charset="0"/>
              <a:cs typeface="Verdana" pitchFamily="34" charset="0"/>
            </a:endParaRPr>
          </a:p>
          <a:p>
            <a:pPr>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2" name="Rectangle 9"/>
          <p:cNvSpPr txBox="1">
            <a:spLocks noChangeArrowheads="1"/>
          </p:cNvSpPr>
          <p:nvPr/>
        </p:nvSpPr>
        <p:spPr>
          <a:xfrm>
            <a:off x="378952" y="772737"/>
            <a:ext cx="8535486" cy="5608591"/>
          </a:xfrm>
          <a:prstGeom prst="rect">
            <a:avLst/>
          </a:prstGeom>
        </p:spPr>
        <p:txBody>
          <a:bodyPr>
            <a:normAutofit/>
          </a:bodyPr>
          <a:lstStyle/>
          <a:p>
            <a:pPr marL="711200" indent="-449263">
              <a:lnSpc>
                <a:spcPct val="140000"/>
              </a:lnSpc>
              <a:spcAft>
                <a:spcPts val="600"/>
              </a:spcAft>
              <a:tabLst>
                <a:tab pos="290513" algn="l"/>
              </a:tabLst>
              <a:defRPr/>
            </a:pPr>
            <a:endParaRPr lang="nl-NL" sz="2400" b="1" dirty="0">
              <a:ea typeface="Verdana" pitchFamily="34" charset="0"/>
              <a:cs typeface="Verdana" pitchFamily="34" charset="0"/>
            </a:endParaRPr>
          </a:p>
        </p:txBody>
      </p:sp>
      <p:sp>
        <p:nvSpPr>
          <p:cNvPr id="13" name="Rectangle 9"/>
          <p:cNvSpPr txBox="1">
            <a:spLocks noChangeArrowheads="1"/>
          </p:cNvSpPr>
          <p:nvPr/>
        </p:nvSpPr>
        <p:spPr>
          <a:xfrm>
            <a:off x="378951" y="764704"/>
            <a:ext cx="8418973" cy="5608591"/>
          </a:xfrm>
          <a:prstGeom prst="rect">
            <a:avLst/>
          </a:prstGeom>
        </p:spPr>
        <p:txBody>
          <a:bodyPr>
            <a:normAutofit fontScale="92500" lnSpcReduction="20000"/>
          </a:bodyPr>
          <a:lstStyle/>
          <a:p>
            <a:pPr>
              <a:lnSpc>
                <a:spcPct val="120000"/>
              </a:lnSpc>
              <a:spcBef>
                <a:spcPts val="600"/>
              </a:spcBef>
              <a:spcAft>
                <a:spcPts val="1800"/>
              </a:spcAft>
            </a:pPr>
            <a:r>
              <a:rPr lang="nl-NL" sz="2800" b="1" dirty="0">
                <a:latin typeface="Calibri" panose="020F0502020204030204" pitchFamily="34" charset="0"/>
              </a:rPr>
              <a:t>Bestaande beheerplannen: omzetting via ‘eenvoudige procedure’</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ANB toetst aan nieuwe regelgeving (binnen 4 jaar in SBZ, binnen 6 jaar elders)  evaluatieverslag aan beheerder </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Als geen wijzigingen/aanvulling nodig  BP vanaf ontvangst evaluatieverslag als NBP beschouwd voor de resterende looptijd</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Als wel aanvullingen/wijzigingen nodig  beheerder binnen 6 maand aanpassen  ANB binnen 6 maand beslissen over goedkeuring (geen consultatie/adviesronde). Vanaf goedkeuring is oorspronkelijk BP niet meer geldig en wordt NBP inclusief aanpassingen van kracht voor de resterende looptijd.  </a:t>
            </a:r>
          </a:p>
          <a:p>
            <a:pPr marL="363538" indent="-363538">
              <a:lnSpc>
                <a:spcPct val="120000"/>
              </a:lnSpc>
              <a:spcBef>
                <a:spcPts val="600"/>
              </a:spcBef>
              <a:spcAft>
                <a:spcPts val="1800"/>
              </a:spcAft>
              <a:buFont typeface="Wingdings" panose="05000000000000000000" pitchFamily="2" charset="2"/>
              <a:buChar char="Ø"/>
            </a:pPr>
            <a:r>
              <a:rPr lang="nl-NL" sz="2000" dirty="0">
                <a:latin typeface="Calibri" panose="020F0502020204030204" pitchFamily="34" charset="0"/>
                <a:sym typeface="Wingdings" panose="05000000000000000000" pitchFamily="2" charset="2"/>
              </a:rPr>
              <a:t>Zolang beheerder geen evaluatieverslag van ANB ontvangen heeft  oorspronkelijk BP geldig (incl. oude subsidieregeling)</a:t>
            </a:r>
          </a:p>
          <a:p>
            <a:pPr marL="363538" indent="-363538">
              <a:lnSpc>
                <a:spcPct val="120000"/>
              </a:lnSpc>
              <a:spcBef>
                <a:spcPts val="600"/>
              </a:spcBef>
              <a:spcAft>
                <a:spcPts val="1800"/>
              </a:spcAft>
            </a:pPr>
            <a:endParaRPr lang="nl-NL" sz="2000" dirty="0"/>
          </a:p>
        </p:txBody>
      </p:sp>
    </p:spTree>
    <p:extLst>
      <p:ext uri="{BB962C8B-B14F-4D97-AF65-F5344CB8AC3E}">
        <p14:creationId xmlns:p14="http://schemas.microsoft.com/office/powerpoint/2010/main" val="3920749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143000"/>
          </a:xfrm>
        </p:spPr>
        <p:txBody>
          <a:bodyPr/>
          <a:lstStyle/>
          <a:p>
            <a:pPr>
              <a:spcAft>
                <a:spcPts val="1200"/>
              </a:spcAft>
            </a:pPr>
            <a:r>
              <a:rPr lang="nl-BE" altLang="nl-BE" sz="2800" dirty="0">
                <a:latin typeface="+mn-lt"/>
              </a:rPr>
              <a:t>Vragen?</a:t>
            </a:r>
          </a:p>
        </p:txBody>
      </p:sp>
      <p:sp>
        <p:nvSpPr>
          <p:cNvPr id="2" name="Rechthoek 1"/>
          <p:cNvSpPr/>
          <p:nvPr/>
        </p:nvSpPr>
        <p:spPr>
          <a:xfrm>
            <a:off x="307976" y="1910133"/>
            <a:ext cx="8605334" cy="4468916"/>
          </a:xfrm>
          <a:prstGeom prst="rect">
            <a:avLst/>
          </a:prstGeom>
          <a:noFill/>
        </p:spPr>
        <p:txBody>
          <a:bodyPr wrap="square">
            <a:spAutoFit/>
          </a:bodyPr>
          <a:lstStyle/>
          <a:p>
            <a:pPr algn="ctr">
              <a:lnSpc>
                <a:spcPct val="120000"/>
              </a:lnSpc>
              <a:spcAft>
                <a:spcPts val="1200"/>
              </a:spcAft>
            </a:pPr>
            <a:endParaRPr lang="nl-BE" altLang="nl-BE" sz="2600" b="1" dirty="0">
              <a:sym typeface="Wingdings" panose="05000000000000000000" pitchFamily="2" charset="2"/>
            </a:endParaRPr>
          </a:p>
          <a:p>
            <a:pPr algn="ctr">
              <a:lnSpc>
                <a:spcPct val="120000"/>
              </a:lnSpc>
              <a:spcAft>
                <a:spcPts val="1200"/>
              </a:spcAft>
            </a:pPr>
            <a:endParaRPr lang="nl-BE" sz="2600" b="1" dirty="0">
              <a:sym typeface="Wingdings" panose="05000000000000000000" pitchFamily="2" charset="2"/>
            </a:endParaRPr>
          </a:p>
          <a:p>
            <a:pPr algn="ctr">
              <a:lnSpc>
                <a:spcPct val="120000"/>
              </a:lnSpc>
              <a:spcAft>
                <a:spcPts val="1200"/>
              </a:spcAft>
            </a:pPr>
            <a:r>
              <a:rPr lang="nl-BE" sz="2600" b="1" dirty="0">
                <a:sym typeface="Wingdings" panose="05000000000000000000" pitchFamily="2" charset="2"/>
              </a:rPr>
              <a:t>Bel me, schrijf me, laat me vlug iets weten!</a:t>
            </a:r>
          </a:p>
          <a:p>
            <a:pPr algn="ctr">
              <a:lnSpc>
                <a:spcPct val="120000"/>
              </a:lnSpc>
              <a:spcBef>
                <a:spcPts val="2400"/>
              </a:spcBef>
              <a:spcAft>
                <a:spcPts val="1200"/>
              </a:spcAft>
            </a:pPr>
            <a:r>
              <a:rPr lang="nl-BE" sz="3200" b="1" kern="0" dirty="0">
                <a:solidFill>
                  <a:srgbClr val="000000"/>
                </a:solidFill>
                <a:latin typeface="Calibri" panose="020F0502020204030204" pitchFamily="34" charset="0"/>
              </a:rPr>
              <a:t>www.ecopedia.be</a:t>
            </a:r>
          </a:p>
          <a:p>
            <a:pPr algn="ctr">
              <a:lnSpc>
                <a:spcPct val="120000"/>
              </a:lnSpc>
              <a:spcBef>
                <a:spcPts val="2400"/>
              </a:spcBef>
              <a:spcAft>
                <a:spcPts val="1200"/>
              </a:spcAft>
            </a:pPr>
            <a:r>
              <a:rPr lang="nl-BE" sz="2600" b="1" dirty="0">
                <a:sym typeface="Wingdings" panose="05000000000000000000" pitchFamily="2" charset="2"/>
                <a:hlinkClick r:id="rId4"/>
              </a:rPr>
              <a:t>liselotledene@hotmail.com</a:t>
            </a:r>
            <a:r>
              <a:rPr lang="nl-BE" sz="2600" b="1" dirty="0">
                <a:sym typeface="Wingdings" panose="05000000000000000000" pitchFamily="2" charset="2"/>
              </a:rPr>
              <a:t> </a:t>
            </a:r>
          </a:p>
          <a:p>
            <a:pPr algn="ctr">
              <a:lnSpc>
                <a:spcPct val="120000"/>
              </a:lnSpc>
              <a:spcAft>
                <a:spcPts val="1200"/>
              </a:spcAft>
            </a:pPr>
            <a:r>
              <a:rPr lang="nl-BE" sz="2600" b="1" dirty="0">
                <a:sym typeface="Wingdings" panose="05000000000000000000" pitchFamily="2" charset="2"/>
              </a:rPr>
              <a:t>0487/31.94.92</a:t>
            </a:r>
            <a:endParaRPr lang="nl-BE" sz="2400" dirty="0">
              <a:sym typeface="Wingdings" panose="05000000000000000000" pitchFamily="2" charset="2"/>
            </a:endParaRPr>
          </a:p>
        </p:txBody>
      </p:sp>
      <p:sp>
        <p:nvSpPr>
          <p:cNvPr id="3" name="AutoShape 2" descr="data:image/jpeg;base64,/9j/4AAQSkZJRgABAQAAAQABAAD/2wCEAAkGBxQTEBUUEhQWFhUXGB8bGBUYGBkdHRwbHxkWGh8hGh8cICggHh0nHhgfIjEkJikrLjEuGh8zODMtOCgtLiwBCgoKDg0OGxAQGy8kICYsLCwwLDA0Ly80MDQvLCw0LC8vLCwsLCwsLCwsLCwsLCwsLCwsLCwsLCwsLCwsLCwsLP/AABEIAIsBawMBEQACEQEDEQH/xAAbAAACAwEBAQAAAAAAAAAAAAAABQMEBgIBB//EADoQAAICAAUCBQIEBAQHAQEAAAECAxEABBIhMQVBBhMiUWEycRQjgZFCUqGxB8HR8BUkM2Jy4fGCFv/EABoBAQADAQEBAAAAAAAAAAAAAAACAwQBBQb/xAA0EQACAgEDAgQEBQUAAwEBAAABAgADEQQSITFBEyJRYQVxgfAUMpGhsSPB0eHxM0JSghX/2gAMAwEAAhEDEQA/APuOEQwiGEQwiGEQwiGEQwiGEQwiGEQwiGEQwiGEQwiGEQwiGEQwiGEQwiGEQwiGETy8IheORDHYnMsgUWxof7A/W9qwiJz4jiDhWWQamVNQUsokYgBG02Q3qBJI0re7YqNyBtmeYHPIjoHFsQOETnzRdWLq671tv9tx++Oe0Tu8diGEQwiGEQwiGEQwiGEQwiGEQwiGEQwiGEQwiGEQwiGEQwiGEQwiGEQwiGEQwiGEQwiGEQwiGEQwiGEQwiGEQwiGEQwiQTz6WQV9RIuwOFLfqduB8nthE4jjOoanJYDcDZdyd6/oLJ4/XEdwzjvGOJWykSLNIV200CO1sAxP9v3OILWFYvnrOk8Rg0gC32q7+MWTkV5nVLZR6HlkoBzqK7Of32U/fc1Wey08hOSB0/iSC56ynBkFSJIoFUIy6HYrbsQGvzb5J3tjvZPvjDd4tm3w+Aep7gyytUTOY36TC6QRpKVLqoDFBSkgVsO2PVUYGJTxKvTetLM0tKVjjKgStQDFhq2B3+kq18ESL3sDsStl18z86NGidn9VgAsAAvqB5OlRyLFAdsea/iWEtVxzg+4HpLvKvDRl0rMF4xqILqSrV/MP7WKP2I2GN9T71BMqYYMu4snIYRDCIYRDCIYRDCIYRDCIYRDCIYRDCIYRDCIYRDCIYRDCIYRDCIYRDCJ5eEQvCJ7hEMIhhEMIhhEMIhhEMIhhE8JwiF45kRM545yeZkyurJuUmibWoABLAKwIFqTq0sarnjg4rtUspxK7N23y9Zkv8G87mJmzDSyyPGgRVD2QG9ZIW9hQ5A/mX4xRptxJzM2kaxs7jNfm+is8ruRqDutxs7FdKjTek+kEj+n64yairVWMCOBuHGe09GsVqSTk5H7xt+EjsAACqNKa+nYAgEWovg7Y9QOudoMhzJhEoOqqNV/b9Ow/bETWgbeesZOMTLdXy7iYxr+HAd/N1yxsasaDTKwqS6onsWHbFLagK5rzz1EpJYHn6GE802Wy7NLmmkaMa1akGrf1F6FFRuaAG10Nlqsava2yzGe2Ja6kJvHIlrJ9XV2QvHoLbtE2i0a/qJUkMfm9vvxVd8UrS5ahznr7SxE3A88jtOfGQOmNtTjQTIFjrUSv/wBqtvqOM/xbVWVFFQ4z95kqqFtGWzxzH+RWkFmydyd9yeedx9uwAHbHtL+XnmUywMSiGEQwiGEQwiGEQwiGEQwiGEQwiGEQwiGEQwiGEQwiGEQwiGEQwiVc/no4ULyuqKO7ED9vnEHdV6xFmV8Q63jUwTIZGkVfMCofQeaYgkFfVQBNXtscC3pOZ5xFvizN50whctpRybkdKYolOGChq1NYFGlvjbGS7VFfyiUahrVHkXPvJv8AD5Zhl3WaR5QJD5crsWYoVU0xamsPq+KK0SMaKHLJkzumdmTJmpxdL4YRDCIYRDCIYRDCIYRDCJm/HcJfLaVklQki/K3JQkBtScuoG5C+qgQOSDTbYq4BPWRdSyy5Fl8vpAjWMBiATGABekML0+4I/QjFOpVG2hs89xLKiRyJ6s08YVWCsAK176iR3I2Avubrn7YrfU2VDzr+kmEVuhiHoWRiysMxikk82Vi762sli5NhdkujRKqNgPbHmv8AEx+GZwcP6fWSGkCPxyDGM3V2aMqNnJoVYNV97u8Zrfi1lmn2qCGPAlq0ANntJ8lAmXTzcw4jN1qdwFGogAWTW5Nfc43/AArQGkeLbndKbrATgdJx1vqsazwwSpKBK1CQaBHYBNOxYHtsADZ+xr0NSi2FVYkcygXbHxjrIfFPU8vl9PnByZjoVlrnahZIrfGfWU17ScEk+kNqfCIyOPSXFeERgSqtstMNP3BB9u4P64qW/T1VqbsAkdcS/wAJrAVUcek+f9H6Ln8vMWVYgnqOp/MZAiEUIwtA2CCLK2b4rFTaUDFpHTn5/OeXptPbVZwfaX+g+JfxbvZLSndVKBSq99KAtYHvZ/tjztYt7Hdt3E9O+J6mi1VVh2Zx9+s1PT84YpkhlkUtLelC1sGAZ6qu6hjz/Bt3x6/wtdTUuy/nPI9vn/aS1D1M3kmhBx7Ezz3CIYRDCIYRDCIYRDCIYRDCIYRDCIYRDCIYRDCIYRDCIYROJJAoJJAA5J2AxEkAZMTM9f6xM2Xd8oAFCahORqskKV0KOV3sudgBweRms1BG7jgSrUWGqvfjMU+DeoPnJpRmsspMRpZGUsQL+ks/P6AcWRZs1U2eOcMPv3mXS6l7iQy8R5luq+a+YWv+jJpjbvq07rvVnnb2bEL9R5W7EdPeatLYbLWUjgd57nOpS1XlKzFQ2kXffY+x/tjzv/6F7uqNX1AJx2+c32UoK2ZW6ZnPgfNFsqquQXX6iqaVF7heeQtWDvuNhYx71JygnnackoJozi2XzPt4piaNWi1MHsK+glA1qPWRwvq542O+2KzavSVeKM4Et/8AF9NiVGUjkgWCPcDn9ACdu+xMPxNffiWniMopQyhlIIO4I4I+MXxJBjsQwiGEQwiV83m0jUtI6oACbYgChuTv2GIk45M4TiK+lZ5WcMSzPMCykWUVR2BoV+oBJ54xmrcM2WHynGsAYIO8qZNWymYcNqaKeT0tt6X0igBquiF32uxxXF2NplYyp+ctwdadGrNxiHU4WNtasrki6B2N/FYqa4pxYOp4xJoWPUSx1DJqXV2OkDlrA9qBv9cYtZoqntFrHAHWa6rWClQM5lXKzJ5x1MKBpF07UaojbnGGi2j8Ud7DjhRiWsjCsbR8zHDosikMAynkEAg/5Y+iBVhkciYiOxlDqsCel5lWRVdWVWAOhhqplv8Ai3+/7YyaiwUHxWORx9JMIHwJlvFvWMr+RmBUhExiNIGN+oEMG2FMnsTagjjGPV278Gk84z9JWWRCGfpnH1l7N+KIx5ccmXnlZ60qkdmtxqe6C8E1zW9YmliXpi9ePvmG1Cq+EzmOW6xGSyoC+gBpBsNKm6Jv3C3Xtvi86tSg2LuHf5TqlS5UnkSp4dyWTZvxOWhVGYH8zTpLBmLE+5v6t96I+2LqHRySoxiRFSjzDvM/41jZMz+JhytSwLa5gsBrtQp0qLDALakvpPtY3xn1l5rsVVzk98Z/WVW1OVZ04IkfQc9mXRJZXYStVAkj0kghSrUos7HYX+xx4j/ELxrFVGyDwfSelo6c6Xdb16z6Gvzzj6zMyT0NhEp53qIQSUCzRprIogVTVbUR/CdhZGxrcXCywIMmIg8D+NEz6sCvlSrv5d3a+6mhfsR229xjlVoeUU3rb0msGLZfPcIhhEMIhhEMIhhEMIhhEMIhhEMInl4RK2ZzLAERrrf+W6AO31N2+oGua4Bxw57REea6RJmCjTtrQO5aHRpQpThAFLbtq0HU9/SaC6jjGf6tZJB7zrAhgBPfC8szNL5xB2XQBYFbgmiduB/u7x/DtSdQWz2HEoqp1CFjcRyeMTzL5yKLMSRSzqJGG0Ya2Ipjdc7AX8c4q09T6eyx724PSbXtqfbWg5k3WMhJJHcV+YN0Y13YcjjYd/isdv0bXbWXkjkEyFjutbLWQCZD4T6bPEsi5lkdizEuvLajdn2G/G3299WmoZbnJxM1KuKttnXMby5JUQeX6CgFaQNwLOkgg2p7jn2IO+N5ATmWKABgSQSyFCQi69qUv6TsLpgpNbkbre3AvFnUTsy3/wDFtqkkE7JI7lgoLFRqNsCTRbkgH00tAVWMTadi+4Sj8OpbdmOZOhaiQ00uk/wgqPezq06xuezdvk4LpF/9uZcemMxN4l6K0OWL5aPzJkXT5hJMukmnOq9V0SbUhua+rHbUZF8plThgvljbwpmpXRxNJ5jKQNWlV3qyBpA2B247X3xdQzsuW6ydZJHMe3i6TlXqOeWGMu90OFAtmNE0oG5JrjEHdUGWgAnpMznPHajLmWDLyzMHCNGtWpK6jqAs7Dbjkge9Z/xlZ4HWVtZgZAzJ5c+PPhb8PPKstNrCNUdgL+YGPA1E6aOn1bXiG+xrORlZIuMDiPiWUtpTVZsbgff57X+uLSz1khVzLAAe8W9QTMNmVCKnlrGWBYBrkDKNJ4K7Gww/pRuzzbuZUwJPEq9J8XZXNyeUls6lb9JKB92ADVRPoYgj+QkbDHQ6tILYrxnB0OKOBIYwVSP6RqJre7JayT975xm1OiS9dpJHOZqrsKdJ1NlA0lFAVC0W4PHb/Y5xlt01dl2GUYA6ya2FV4MUT9UKBsvlzGsics4LBbPp9I3Ytv3FV8i6E1a6VfCUY9PeQtWy05Q5Pf2md6lJnh06f/iEYbdSpDohPrFfR9J42GLLPHc9PKflxMr/APhPiHnPaXZfD2uLLZd0RI2PmyMh+nQgpQ5Fkliu+xIU74rq0rVMRaw56H74lr/1EVVX5zSdG6EuXgaNWJLklnGxNihW+1Chjd+FUUGrdjPeVaWnweOpzK3Q+nrAWDyK8hZnkIGnetKj/wAVSl35IvvimgU1kVhuF6zQtZAyR1i89RbLMYcllfMT6raWgx2UhL1Eml+Bt3vFR+JIr+Gn3/bEeE6D8pjPPwiaCVHn8tnFHTQK3vXq33G3bYn74nXd5C9j8+np7Sx03cKOJjMnm44JY8gyO8wTW0uuxqOqS6JLDgEb9xd1v5t6KifilXDDp6TtNuH/AA2cj1lvIZTOt1AIM3M0DqJHbgbEAoLHpY6R9FbFjQOPR0WrfUDhue/tMb6e6q3DHy/fEbHweRJmJA5LTD0yBmDqdBS7J2YAmmFMPfgC22jUghlbJ/T9Zem3LH1nnh/w7PEkXmEl2d5Myxey5MZQA9jyO+2hQNsXVadi3iP1mdPECbW9TKXhDKQ5LJFnCRszq7s/IAZWrcHZV4PubBF3inTalAxQjBziSp0wqTPrzN+uPTlk6x2IYRDCIYRDCIYRDCIYRDCJ5eESOfMKg1OwUe5IA/riJYDrETPnpJwPK1RRtsHIqRrFgoCCE9Nm2F8bDFLOX4Sd6dZcljaOAiNTqF0qUSd/+6hZ5Nn3xF1tavGcH2jIXoMxJ0zJdQaWJppQka7yRDS2q0Klbq6Deob/AMVV6RjNplvztsBxzycTjgnBBHuJb6Z0fRI3lt5caagiKDy31Fr2Y3RB34xyjTMLWYNgDoP+yDVnseJUlyWWizIaV9eYK/mORTmM3X0gem1ArfjGbWiqplNrEgnn7EnpKtmect6nEu5zxNCsCyxfmhmCqE33vTwN9qPHt+uNra2sLtTqB0kb38JN7DPylTpHVnLy1DJIdW50qpB9jZAAAr5x5uivdbnLLkn7+kLqBZX5QePXiMeo+J8vl3VJ2aMtsLRjvYHKggDcb8fOPWXWIXKMCCJNxsUMe8bRyhhakEfGNKWK67lPE4RBpQLsjYWft7/0wZ1UZJgcnEXnr0F0HBPcDkfJB3Ax57/FtKoB3dfYy4UOTjvGKsCLHfHoqwYAjpKcY4izqHThbSpJKhr1LG2zj/xIIB7alpt+cVXsUQuO3b1kkGTiZnxBnRlF8xpXZp1WNYdbtJ6tvyzqBXYAaqu+SSbxlN1vh7+hIH0kLHSo88+3rL/TIpQmoAxnSBc0hkIqzpDPzuTvW+3sMeX+J1dwIUgAHq3f6TYBUqhn6nqB2jnoudXMRJMmlgb9WkiyDptbH07HfHtaZdygsBmZd4OSp4jPGqclZs0Nehd2G59gNv67/wBsZm1Km3wh1ktnG4zrNSBV1E0F3NC729hv+2+LbMDDE4nBFXQcqGJnMUkDMWBhYIu+ojUwjJDE1sxJ2O3OKqadrFiev7SIIIGBiOJX2257f79sXs2BxJARV1fJSaf+WSIszeoylqqjwBySaG/veMzaesZI695x3sK4WJJ/KykaSSJFA1E1CNQeS+FCjUxH29+2PM1NIe9XI4HT0Mmlq01YbgniLsp4cGYhQZyWSeUEvpv8sFmY+oLpsgEiyBV8Vtg1psUqhOe0rGlyQ13Pt0hJ1SUvHE+WmVV9ACDzFGmgNlAC+kEkC64v3w30NrcBGyV4Ik6NW9dmGrwv3iV8l0POydQJBKZZW/MZy35htdVBty1LQNaVGw3vHq06ZrKglvSZ/wCouoJTpNHkmbMtNFLAY4VdTGyuwZiCWLORQO4G2/cG8TRkfKKhx0z/ANloZnY7uMdI06pDEECl0iJ+myo1UeN+RZ7fGJ6rQI9exDt95cl+xtzcxd1CSJ4iiyyzMxC3AVZlut/5RwLJ4u9ucV/g6xgOSxkWuzkrx8pTE0UMIWRZYYU3Z59TOz77aizFjV0BYobbUMQ1NRtYI4wg/f24lFeqSnLEEH1lCHrgzUscmVcJlom/OQDS7m/SCRvW10CQRd+2KdRqqtMPIuB0+f8AeWUbtW2Qekt9P6+j5xlilsIadG1mg3B1EheL23/pjCmptpvFjZ2E8ZP9puIW0FFI3L1wIyzfU5ZJJo4OAiaJBv6m8zkbbWtH4Hzj0tTqmf8A8IJB4yJnRMEhuMRZ07wskscCzysZcvLqJBADMDuK7rfwK7Yho6qbWfnk8Ylb12BUDduZT8R5tsgwaLMMjUP+XZWljZBYOyg+UK3Btb0t2BBvrNunO0tke/WQvurAz3jbw/8A4gZbNSRwp5nmsNxoOkECzue3/rG8alDKa9QjnAM0sWcBYIQQxUsQNwtaRRI2v1be9H2xarq2QDNGDLCuCLBvE5ydYRDCIYRDCIYROWOBiZHrPjFlmTL5WEyyPGXVzqCAeoKTSkkFgBZ0rRvVxedrTu2iVvaFO3GTFvT8lLnH8/MR+VMEqMFNWhjsHBeyjaeKVRZsgmsYXusscoBg9vScpVrPOwx99Zr+lweRFHG7lz9IYjcmr3rbtjVTihFV+pMvwT7y7DmFYkKQSDR+P91i6u9LMhDnEMpXrI84rkARkCzu3sPgVuTivVLay7ajj39J1Co/NF/VemzyLUeYMZ0kB9IJDUd62B+2Md2hvsdc2eUdR0z+kn4i7CAOT3lKPoMCqk89TSpHoMlGmugQFsgCxx2s++B09NVO5ySB8zI4Lv0GekTeIeq5dSkSbSvKrIdRTYML7ihyoBsXRo1jFp3pbJrU9eplXxBigVG69gI46Nmo1Uy+cJgbDP8ASbBo2gFFhpo17bDFqNXprWsZs56/8ltW56gOvviNpIEzEdn1Kw2DAgdxwaPeqPbG9qKtUN+cg9I3tXwJ888EZfPpNMWDNCsjE6/TqZaAZRywKivYemrojHn2LZWo8IZ2846THo/EZiX6E9f8TZS9FgzU6Zh1cSIukEMQCDud1NMP9MakVdWp3ggEczYyeGwYdR0jKDosCF2WJQzgB27kCwLPOwONQ0OnFfhheJHe2/fnmXoowoAAoDYDGhEVBtUcThJJyZHmQ5U6CA3axiu8WFCKzg+s6hXPm6TJdXymcD6UiWYmisplK6CTRtCtUBvYa/YHv4TfDLGIDuS3r2k7dQw5rQfWUep+FmISPNThhK4UaVEaIdLEAgtqkJNKATVmyDsMbavh1NLD195mvssfh269pu8vCkaKiAKigKqjYADYAfHbHq8KJNR6Sa8dnZXmhQm2rjm69/n74z2JTyz4+cmC3aIetZ19UKZf83VJ6xf0qFLar5rUF5J7+2PN1DLagFL/AE+vrJFmrPK8xh0XPGYufLZAjFCWLepgdyoI+m7o87cVWPSo2tz6cSkMT1GJfzCEI3lga6OnVdXudzzV4scAKSJ0k4iPKzGWOV5ICpUAAGRgZJNJ1DSPpW6Avc3wO+M6etgXcc/M8/Sd8dwpx2+UzXToEOeR81mn/ERH8uExKqaSNhEo1bCyLvX6Rdd6nYV43cAe0z1DxH3MfN6TTZ/rSLKi61VWN8gah9JBDV/sjGK7XbrFFI8vUkTf/TQYsOG7COMlBGBqjAAbuO+PZ01VKjfUOvMqd2PDSzjTISPMShEZzwoJNewF4dBOE45nz8S5qXMLPJl8u6Sx3Fqa3iRlBF+ggjV8X6uw2x4mo1BD4yckcDHSV11O39TAI9+0bZOfORqUEEcCempZXQ7keoBIyb32ssOeK47Ut2mqw5A56y0s9jYRcfftK+dyzGdRn9MqStpiCuyjVRNBBV2ATv7fNYi62s/9XzD2OJ534N7bD+IIx2xkYnmc6V5LeWrMIhWhewBA2O2+6nf2+148z4w7VMKwvl4Off5z0dFpvDBCniKfC2ViypzzxxFvKUsbFD6XkC9/TRoMq+4INC/Q0RNtYtsGR6cfr6ypUFDMEmg8J9NlizOYkmcFpWsKoAXRpQqAK2KamXf1EUTjZpxttKrwMdJaqH87ckytn43fNKkM4j8rT5pRFdizeYRGC9qDW5J3Fr74xW0V03LY/Jzj6y4WPYCiHAHWOp+kQBPKk1ASPbNqILu3OphW54oVtsOBXpPXU5CuO+frMpoTaR2Mx3iLJ5DKTqNMiyEbU84LaiQFUow+3P8ArjztYLksHgDgdc/f8SuurR0kh85PTGZpfC65eTLo+XU+TXopnFaXK0xYhjunc0a3HBxq0i7dxC4J5+s1h1dRg5Em8H9Kky/nKzHyi5aJCqitRLMVIYtpJPD01hifqAHo1BguGlSrtmkxbJQwiGEQwieHCJ806tFnJs/mcs2YIiYAoFiLaFOmqKfQ1kjU17C9uMYrN+8j26zE7WFzWP1mw6D0mKAHyyxkkIeV2FO5A02woV+gH9bxOplOApwepmtatg55946xp4kpTzrKWRCrEtqpwLC7dz2u6GM99S2LtP8AyBZsYD1nKsIIRr3rkgc4oBGi0+X5x6S7BtfyyWPPKYzIfSo3Jbah+uLqNWltXi9B7yuxdhIMTdB8TpnWf8ODpicBiwI1A6uNvi+e+K2uaxgK/r8pVRcloJx8pfhzCu5iUGlvVdjg8Cu1/wBMUVahLrTp1HA6zU1ZVd5PWLMzk9UjRqx1ltfmNGrersOB6QKX7DmyTjNa5OqFKDHfOJA6fNW4nmZjq3Tszk83+IRDKkjVIiRsd2J9YUMQGuiaAvckY5qqSzkFOQMgylS1B37sqeoj/wAN+IY2mMAbcHSAaFvWo6f5tjvvY7jFfwyy2plrcHBH6GabLqrSSp5Ec9S61Fl5IonDfmnSulSQKHeuB8/6HHsvelZ2n+ZQT095ZOao2RSabujZNn/7+uK21PhnJ4TEs2Z+cpJ1tROsbH/qsRGdLAelCx1EihsP3++KdLrjbYwHK9j0/nr9J21VQAHgx0Dj1JVDCJyG3Ir9cRBycRIM5lFkrUN1NqfZqIv774jZUH6zhAJicdPzrogkzEasv1MkQIc3tavekAex53vtilq7W78SOD68yGfo+Z8qXzM47WCQI0RfuN72IFV8k/bLZQ6oxZp2pbM4JmE6N0bPZqQTZmXMBVl8rTHpB2Xd7sIFHBNGzsPiFNCWVhux++8zEXF8sSMHHEdZroEUOdhMaEOrg/infUzlwVI7anvYKbGzbC9zAVv5Og7f4lzVHgd/WaXO9fGVjiRiZ5mXUbMcZKjl2ukUD743eKEA46/SddymF6y/kvEGXlX0zRE8FRIpINWRsd6+PbFosXbnMmrBukki6ZFYcqGYEsCRdE2LA4umIvnc4pqoVfN1Jkm5OZeMYrGjYMYxOe8zfiPo3mxuiQIwqwWr6uQV72N9uN+2PJu07qxWlOO8r1iC2g55bHH/AGX+g9VE0aaVqhTgEehhtR7/ANMatNqg+FVf9SOltFtIfv6TnqfijKwNoklBcmhGgaR79tCAtfxWNL2qpxJNagOCeZk/EfiiWdjloo3jRiVkkKMz6GDhSqji65JJBIFXtjC+t8RSKhmZtRY+7w8Y95f6Jn8yJgZAkeUC0quPzqAAXUATpPvfscZxqq6XLOcj+P7zVWmodgFXCzQShZ3AIbYXpNhd6onvv2+2JWoussAIOBnr0+s2KzVLx/uZrrOakjnBOWJWKMyCc+oBkU3SVttdEsL4+RUKm8TPIIGPYyi2wjtkesX9Y8QSl1VdWY9OsqihBHsTc1k6AQw5o+ltuMZNVTbqFAsbgfeZStrI2Qc/wPnK5kOYVY1kjR5FKyRagxBYx2K29QKjcjbGHTmzTMawCVzwe0svzcoKMASO82+XlYaYpSolANsBQJ0gBvtVj9Me6LxvWh+GxLKq7BVvbn1ifpoT8TmljMdl45A6aCAzakN8kn0A79z8E4rf+ohQnDBuD/j1na9quSOhHMR+JYIGf8NFPGs6qCrsNV6i/wBLF7DigbU3YWxxVl19lACkFveZ3Su0kKwUy8/iuKPKjL5iQZicLpBjUsZDsARtQJvYki+197fHaxGRuPQyL2JWAOplnwpI8XS445lC3HpRR5YY2StUxrUQRz3Juu3dLc5zu6E8f3lqDFa8YPcTYdOyQiTQpJFk7m+fb2Hx8nHpKu0YnScy1iU5DCIYRDCIYRKkRAncWN0ViApu7dbLcGwoAHI0nHIlnQLut/fHNozmMxL1xnDxlLPwNW5+a+P88eD8Ye9LK3ryQOwm3SisqwaeRdaIZjKAiKPUTYI4/wBeMd0nxS624rYu1cSvU1101by0M0uYQkxgTISSULUaPZf/ALi78Pqq3Y7gynsZnvvwoKJzO8vno5E8owyqCtFGicCq3BatPf3xsR02BNp+WDM6ajxW2kEH3B/mXum5CKFAsUaxr/KAB271yfnGmtQBkDEtVAowJYAFnbfvjoCg+8nzAgX2uv1rDy7veOcSvlJXKlpVCb7C7odrPF9/2xzdxluJBdx6iVZOmRzetkUEPqVgoDAixYPN87+xxkar8Quc4B9OsmFVDnHM6eJSalj1MDswUmwOLNc+4vFTVo3luXJz1AMuBI5Uyy66uR6K3B7n5Ht/6xqZRZ+YeX3lWdvTrMvnczDm8u+Wjhd0ZSfzEZVZS5AKMdiSV1Kb2ABxidhSgWkYE5lb8lus1mWTSigcAADe+3v3++PTryUGZzGJmc8mbeRjHmiixPegRq2vcUpN3pI22o78+3kJqr2ssX/57esten8p3cGOesdaiysRkmJUV9I3JNcDtePTbUogAfgntKLCEUsegmbHjf8AEyRxZVJEeQatTx3VE2pF123IJq/e6yanWtgCkZlVF6XWBR09Yw611XNeZoyiw+jT5skpJAZiKVVQg3Vk8dgO9Ts1ZRcgZxwfnLCHZ9qSn1DLZ+bNpNA6JAq06Ej80hmtfpOkEbar2vYbb11JZflyMdpK0OrAKeO8udGy82XyzCQu0krswQ6SIw3CAjbgfuTjlrPpqBWq57cSenQsSzn3l/o8aPqbQBRFWPa6IHY/6Yq+FYsDMVwenMv1AK4Gcw6x4findJGvWgIBU1YO+ltja324xv1GmFq4OZlIET/4d5WMZb6HWRHfaRNDqGYsBpNMAVYfUAT9qxXpqkB5/MODIUqUrCx5B1qJlLRkuA5SwGrUG0kE1tRx27V10jHJl1a+J0lmPqCEWLo0ASpo2a2OJV62pxkZx8pI1MDgyyrA8Ucag4IyJXiIz0PKNK76QWai2kkCwTv6a3JO+/tjKFq3kg/4kPw6jnEwsCZXK9RlDEGYks0gQokbM1KsXYMysbYk3Zrkg+drGdQdn7dZkpZE1QB+X17Rx1rNz5fSMtEzySMoBLEIoq/zGBUb7gb82OavBodIUZuo6H5z1tdqSFG0AmIX8R55nQSrAolAPl69BqtxTHVr2rexY+bxfqaVtLeb54/iZK9TejKWAxG8fiXM5qbLRRAiJlDTzRhlVSNz6yPo2O3pJtd+RjaLjYCA3t6frKatT4rgKpx3mizXXsuXGV8wyFgUIUnWTQrcEdrs2Bx74muo5CJ5hg5Pv2l7W17ih6xWnTfIgfLyvLOJpDccEYV/XZYSPqoJ9RJZvcWdhiVbIMq/B9JW9LKvfB9Iq6F4YijzM0kDGCMIIwZfKZyzWD5dkqh9IotZJJ2rbFiovOJRXWofcDgTrIdZWfMnLK7SsoceYzA3oO9mgpNb2o077c7fN6rRam2xrM4IPHPQfOehp9au/wAIfrPer5HKiNhmZmgXZQsZRdYUm13G6229Y78PBXcLQS3bg/z0luprQDO4Ad/eL85lshNEpSKCLLIF1yFNEhkN1H5jG+LY2L+kd8erdbctWQnpMIq07HrhfWNfB0eXlz7yJEWKL5fmEqQCtcDljVDUfYDFXw8FW8O3vyB6TQxqsY2VjpxmN+jZUt1CY5lLcIvl0n5aork+ljzJuhIHFD3x6ekA3Pn1kSGzlpsBjfEMIhhEMIhhEMIlXPxnTqS9a7gAgFq302Qdjx+2ESeOSwDvvvuKP6g8YTmZX/Hx62TWoZa1Amqvj+2Ky656yHioCQTPnvijMSZtswkUg/5cF0XtIRyK31bWBxv8Hbx2LW2sMggTy7rl1VjIOi9vUzeZXPVAjS+ltK6hTAaqF6Qwurx6FmsrpTe/E9mpGcDAkuUzok+nj55/bEdLrU1PNfSTeopwZbxtlciMI1697qviucVmoGwP3nd3GIBl19tVfF1f71eJeXPvOdpwsiyA1vR3Fdx98VixLlJHOP5kipUwintSSrLR4avjfmq3xxLsrkjGPWCvPHMVSZueRm8oqqDUPo1tzQYHWFogEgUe11xio6nccVjMia3zzxF/X+h5vNKIvxISLSus+Wbc3ZJ0sKFbaeOccdLLDsPAx+spupZ1wGwP3jjMxIYyT6FX+JhpFWNRHteKLqq7UJPGPXiag/hckxH0br3nZtky5P4SBSHer82VqoJ6bIXe6PdOx3nQy1LwTtlC3eM/l6Rpl8z5jsIpF1Jet6Ok+wutJK8EA7bb9sVeHYX3KwB7+4/1NAtQ8dhIOs51Y1VnTzWWRQAKZtTEigKrgHbb74ickgnkjv8AP+0rvs8NM4yD2lXo2Uy8krKkTRMpE4ZdSHVIHRrU7r9JtTxtsCMW6Ui1mJGCDjiVGlFI2jHeMeowCNBDCo9ZLEb2TYJJP9yf8sZ/iZIC0VDkzbpVUHc3AEdKPT+mPYQbUHymYxfHI5mbU6qqizGCLo6gC3NDY796+MecPHa8u7YQDpL81hdoGTIMjMU0NRPnOQSTwKcqa73QH64joyK1Dknzk9YvJ3bR2lTqPU52zOXGXFZfQXllcUhBKaArUTqI1bbcqSex2XakJyeg7zNtdmAXpLXnurGULs5UEEUe1V77GueRjy31Ftbm9RwcDH+JtVFYbPSZ/qfhwyLJJlNMchsPDdAjVqaioBDE88g8WORYg/EguPKw7TzNRpHrJNTdfv8Aec9H64SjCcxoIgFfLXpaM6m3YljqBqhuf1vFb+JSmGTco7DrNND7jlmwcdJfPi9ISFnjWJNAIk8yMKWA9SqpYOa7Upv4xpo1wardWnHTE7Z5LNrn6yh1jx5lpF8qOURFuZJYyVUKUJBWwxYhhQ223vi7HtFg2lcZMoN4BG1se8sdQgZg4ymUVkmKMcyGRg2w0yKpJsLsf04OO3VFk2IBj+ROMxyWUcnvIOm+BBPEDn5szMTuIpH0qjCxYVGYA0Tw1UeMXV6UKuP2lYoLDzkmQZTwqkNRZpIpljVly7O7GRwWLKunYKACRQJ4XisY7QtLEn9PUyxaAw2vyB0kkHWJ8whWGGOMxUSmsMw30k6DV0yNRauAe+9FldlhV0xtHb/M6t5CFUGDI+ldWyaGQwhhNI4WWUhgWYm6ugqsTYAFb4rfVuqYVMH6Zx3lumroB3Fs+59Yv8dyzJC8seaeKIkKIgoDO1k3qvUe1ksBV7Hgx0rb0bjgnqe/6yGvZlwQ/wBI18JzwZvIN50KrpuFyxUGRxGupx/CLDncfONa10VpvIA+v+Ypsa6vGIg8HeD0XMs8chkMekaarQWUEiQlaJF/wVtXvWM9gsvwKlyp6mNJp0pcsx5E3/inp+WkhvMwLKUFooA1kijpQmqsgA7ge+PUusppQGzAkzT4vGMz47436tLK6KYHgiishGsjWxNtrshydtyebxhW7xQSGBHtPO1oYYXaQJtf8PTloOlvmpJCAGLSSEkEN6bF1Z3IHe8TXTB82N16DHX7zNulsCUgL9fnNf4Zykg1yylgz1UJKnyqG4Zl+uQk2TwNgP4mbbpNMKV65J7mXO5c5Me41yMMIhhEMIhhEMIlPqU7qvoQsSasUa+asE/p+tDfHGOBmcJwMxWvQfMA85nOkehA1KmwFbbsRW5OxvjGOzT+KDvJH9pm/Dixtz/p2inJ+D42c/iGDE7gJsCP72Dt9q/Tzafh48TDvn095nT4XXy9oyc/T2lo+Ho0ljC6hoZtDLVoHZWo7HuNI/7WIONDV+FYK1HHr6TTX8PqVOOMHP75j6XIByDJ6quuw/bGi3Qpfg3c4m5bSn5OJMsARSI1UHsO1/PfF60rUm2oASsnJ5kmqgLr/wB4tLYHmj5Sr5xlRghKkNV8cUTXP2xkFx1KEVnGD1k9uwjMgnSFcyshJEhQpsDRB9XqoVtp2s9/nEyEV9xPMq2+bMsCbkIp2Y8AUdvf7nt7Y4LeorXvLNvqZWzs+g6pVLi1CBV1bk19PPfnFThg/wDU5yOB7zjOFXIk2QT6tVCSzdexO36V/bHdGuAQ/De0nYR26SYVq02SSvv+n740AjdsJJOJDtmJfFfS1n8hJHKwaj5o1MuoaaUWO+quTxfesZtWEVk3njmU2Um0Yzx394j6d4SSLMiSGVyqKY0Qp6V1HcgivY2Tu18nGK3DrhD36ydOkFT7vbpL3/CtMbRaVeJw3mWu7OWGkAIADGRqJ9qUcbDrFtpI/N/Ppj2k0qw2P/UxlFKfpr0klbXdqX00KHx39+cVV2sGKkHB9Os0bQRkdpVm8Pl3m0yyoZtOqivoVNlC0oone7J5xrFbP/THTr9+8yWUhsnJ5na9XiywGXImkMcTMzaGY0OwIFM5uwB2BONIZUAXGe2ZCsCsbMniR5vrU0YiMcbuGmSMgi/y2J9VXqDADncc2O4w6bV2k9OB+4mm9QoBHeN5syPUSoIsBb07/P2s40WanKksOO3384CSo8cZZUmj1FVNk73roEbGqPe9uMV137GFbrwBn1nXqDDcJezEw0gMqhdrViLrbgDav9MaL7gygMBg9QZFVx0iqeCLLSJ5s00jyOFhRl1BSaApUUAKCbJNffbEW0lO5SSfL0EgLGQEZ6xZ0SafLrP+L82ZvU40JZCawK1gmivOjUSA2xPAtVVIJMzq9iDzcyfomfynUArSRglAqgS+Wys7IC2i92K6qLUL7XiKV1uwbJ44xJJcloxiS9Q6Q4zqyLHB5AS2dl9asG+hK2APpPB+kiuDjLfpEpY2cgdev9po3s7AYHA6xDDm89JmGRIXLvZPnFWgVSG8utCD00dxszFavasTosa0hl+/nMlgsD7QJ5mOq5zz0hijPml6ldNYiT1b6SwqjRq/tucYa6LTqmYt34Evs1TCtawvPczbdL/EqrNm2i4ACxBtIq7a2GqzYGntp73j6AHAy0iu7/2lfJ5RFUTTJUrkkB2ZtJPAAshdgLC7WDzzjI61Im9x37+snWGYxdn+hQ5j1uvliRirMhKEk2Aa4u6G/NnbGJQbGDsMDOOOJVdoKXYtyD7Gd5fpbZS0SHzoeYzsWRu+paUFfbTZ242GLm0ngkso3entK6R+HUVAErnrO+l5KOdn/EQwHS9x8M+4BJYHdb2oVwO/OOaOlXT+oME84mh23uehA6Rv1bJh4wmk6dQLBKvSDZG4OxqjVGiaN1jXqkGweXIzJKoORnEQQ9EimnGqZwEPmHKg+WPqpSwU2yjRQu+/wBl0S14wnl56TlteW5OcRv4mlSOLzpDSxmz9rF7d8d+KacWoGHUGW1XCvO44E+ef4gBGyaSRusiiUWnq1fQx7XVKbOr+9Y8zS6RamNm7k9uneZ/iVviUgD1HMYf4e55h0r1KixgkBxSk+ptRauaXTuaO1m9id+oucU7UH1HzjQKCoLTddAyipCNKBNfq0jgA8DbawtXW12celp6hWmM5PrLCecxni+chhEMIhhEMIhhEgzkoUC+7KAL3JscbjsCfsDhEp9VgkkKouym9R+3GPJ+I06i8ipDhT1M0UOiAs3J7SWPKrFGNIJ07/JNEH++NFenXT1AKM4/eQZzY2T3nWWkt2sUSFNfFf3ux+gxOh9ztkc8SLDEtjGrIkJBm59Ck9/bFV1vhrmSUZOJyFSSjV0bAN8+9f54h/TvwT25jlciWBjQBiRnKsDddsRBVukGU85LIZEjjX0nd5CRSr3AHOo9u3PsLrsJJ2Lx7xz1kSZJY2LEktIw9ff2Ue/H6fbGUUeEfOxJJ4Pp7SzgnIGJUTxFDK7Ll28xopAkmkGhs22qiD9J4O3xjmr1BrK7OeeZykrYSM9I0KvqpdISrvvZOL8WbsKAB6944xz1mW62ZZ5Z8rGBQ0hpZHBN6df5caizWpbJ99gcYdRp8hurdPpKL91ymoYHvJsvO8UdzpcMafUsrO1KavRoU7VZNk8+2K6alwNxyD29Pp7TQXZRyMY7+svdQK5iM6kKx19RIDHhlKFWOkhgCL3v7Y032bsOvQSKlWUgxJlc7+X5eVDFwzUiBgLAB1M52b1GzRN3sDjzFa1264Oc4El4tajbXz7xj0xp1nlkkCqWQflBrBKlvUSyih6uxreu141pqSjNt69cH76TiI55f9pz1iKJ3hbMOyyLmAIAhvUxjNrQBADLqFmq9997VcWBvEPPoIsAUqRK2Q8QyZgyDLRakRhG2660q1I5CEAiwQxNH7Yk6OylKsAe8oTUlrOVyB/M0EOScEBgpQH00SCv2/wDvfCrS2DCuAV/iazYOo6yxK+uTyxwFJc0DRtSos7WdzVHYC6sX6RRSORKAZ3m8iklaxqA/hPBO1E/Irb2O/IBHdoncmGR3jUk6uaYjkWaP7Vv35x3AnJX6tKoRkKqwYEMpIAoivV3N/GMWq1K0jGBmTWvfwZkOn5NoM0hfIo4Eijz0C1GXtVEOvSfLRdANDuTziddYH/r7zIF2t0m5lgVxvv22PseP3GLbaUsUhhNSsV6RdlZI4S6Dkb7kWT2X/fvjyaLKNGz1L1++JocPaAxlbIRBcxIroA8jl9YO/wBKAAbbbLXJ7m98T8dG1IqdcMRnMrWkisuD3jHq6RjLsJSwSqtS2uzsNJHq1kmhW9kVvj03VQoBlDngyh0iWMxrHECUh0p5R+taqjIDRB2uu9g4xFnfkrwD0/vJVNXjap5xOPEcTzSRQpYUMJJNwL0FGUC/+7f/APJGIau53sFVfXrK3rclf/nPJ+UZ5/qaQJGZdXrdIxQv1OQouvk849AOFADHmSZgs8z+QUnzV9Mqg6XFXW5o+6/B99qxG6vK7l6jpImsEhjxiLpOo5poUlyogzKuLsFo9qO4ste/YkVviRZyuV5kC74yvMqydRZpVMmVKEoB54K6lcN/0zW5oNYokH1drOPHu1O9M2DBBxn39prrDbwAOCM/9kfjDpck0IjDNIQ6MqXpB3YESEblKJO2/pGLXFiZUvuz+shfWtq/l/xEfh3wm2UWSQIHjILsWeiVVWBRk0XYJLBgd9gaxYulFgWxu0zVIagVHSbDo/S4xodNIiCflIhtNLAer7EVQHyTzS66tMqOX7maM+UKOkeAY1Tk9wiGEQwiGEQwiGESLMwK66WFjn7EGwR7EHcHsRhEgiVy++oLoGx0/UTvek87fbfa+1JRi+S3GOklkYncEq6VG67fS3O2xv3+9kHmzeO7kTCZkevMjz+b0L6RZINewocn4uh+uM+s1JpTKjJ++ssrTceYmfNyIAV1s0v8oBCmwt+9D7bWPbHjrfeF8h5cfTM0EJnnoJN03JjzEbMlWzHqCE0G0HVQ22NC/vuft6ek07MqvcPMJk5BPOeeI7eFTyoP3GNzVK3URkiVp8uVVvKJB2oCqFbbBth/TGayhlRvCODJKwyN0gy+Yt2UG9rZ106QaAonkk7nbsORiFTEkjP1kd6k4E7mgkYoUkIA5Hv874hdTe7oa3wB195arqAQwlkomrzDyo0k2aA2JscfrjeSv5j2lO3nMQ5qF5Mwxyb6D/HJ5amMMrKGB7u1DSRdCjuCNsDVb7hZUfnI+YEgGe+IfEXkmJFKjVKEeRtlUUxoX9TEgKF+b4GFutDk11nkd5Js1ldw4Mp5KVRnpp2jIIXy9OhgVIeywYgKwddB5ulUfzVD8T4OWsE4q77OPSdwvI5lELjy5BUciU4UkyIxWu4Is2f4R3JrHudThOrH9jLFO9iSfLj9+Yl8Nib8MIwp1xqkbRKGGhkd9rv1AAgEWQ2k12GDu62bQvzP+pRUrmnGeRxLOXgCQUXWExHSp8ytTUKOoEEiyQSe4bbucta5t3q4/Tmadu2nZjB9ZK8ksUOuadXZmryY4VuVtzpQs1sa+1EE8Y3pSj1Oo+pMrL2JtYn6CXM4kPmQCRbVzcZ10Vk06LCcMRqP259qVadK84/KRJ23ZZd3XMswZ0IaC6fzVjUdtzVljsWNVVmhXfbFtCqo/p8YOPv3kPEJY7hiddVz6mYwsLXy2MrASCkNelaHqJ3+k6tqrF125nG1p1WGdpEa9Nhq229VVTlwygUrEkD1FavngbmseiPSQHEv47OxTPKkU6+sKHB1JZq+QwXhd9Vnayd7NVTdfXUPOQPnJKjNwozOnnUsw0kiNbNkfcd7v04wePXaxAGQvMt2EAe8zHjDxDMmXUL+V50iRCQb1qq2rnZd9geRzjLXrr7zyNq+shqlStQA3J4lvoecgy8BjklVIY0ChZCv0k6LY/f0ntZOO/C9RZazlz5e0letNSKq/WVch07LzJG4lidVzT6V1al0MpCRqCzAHyxG/pqqJoWcehbWbF8pHX/syoycEmXst0fMNPraXyo0LII1tmZA1oSzbDbfZb9RBJrHK9GF6HH8zlhexiScfKM8n05I1Zy5YsP+oz6tt6I7d+2I/h0QM7nn1k6qwvAJMj/4kXbTAASdvMPB07X81vjC3xG21xTp1/8A0ZsWisKXY/QRZJFPLLIuVn0FJAJHKq1rpPFgiwx422BH2aOphfYQxJ4mW27xcKnGOsvZbwvA0HlzR6xrLnUd9Wq7tasX79qx6FGlXaC4804UULsHI6x4dKL2UY1HZUpPQSQBPAmQzURSGRYgqtK8jq6tRjEkmuyWN2SLIGwO1VjyLPiIBBA4P6zjaVgMAcznqnVWaBHRxplljZHK8qWC6aoU5XjY2TtdjGU2uSyuMg+Yf4PymlioUFT7STpnUwMzNJI1p6dchpUjADUH1sD6WUgMqnd6O4Nb9FvYB3b5zMzgMQJrczEHRlPDAjk9x8Y9OxA64nQcGK+h9XV2OXdv+ZhVfNXSw57glQrAij6eNQ4sYkvpIhsmOsSnYYRDCIYRDCIYRDCIYRPKwiYbxx0EvNHOZH8oHS8eqgrEkiQMbobAFdh9NUefN1tQX+qBk9/lKLaDYQQZJ0NJ/JcZh1iDsRHRLtp0fSpYHUaQt3PO22MOnqsvTNZwO+e/+pfV4iqRaOe2DL3RY4fwqQRMzMFK60Ykqa12zj6QbBAOxBqqsY9XSp5ckYIzOldnlBzHEmVIjHlKqyD1AEnTqI0kvprXQJ2PNDjYjUZyeSmckLojCsTqYO1qvxSgsxHcFaJ76bbnMRbm8gscsck0zsNxrkfSg3FBlXSlmzRI5AHtjM9DZyD84KqTkyz0rIImpNqu1TgUCRsO+/8Al8Yy6LQGvcbDnJ4Eud1IAUYjJJidY0kaTQuvV6QbXfjet63Bx6ROAcCUDrzKfTDKqSNmNC+tmBDcJZI1bAAqtA83V4ppUgEvwTzidJxMfnuuq0EjSB4MuzvGlI3nOxdlNKjWsZKkBrVuwI5Obwgg2++RIPaQMkcSLNdXjldIaavxCOEMWkMiKpYOH3Q36gCAaC7kHGZjXRknPXpKjqDawrwc5jrqPVCp0kMBMaUiNm9YCAD0ixq1LV9lY7UTjIvj6rcF/KfXj9J6TtXVj1iFslmMsfOjyp1qmtk8zYM2hnJOrywLLXTEnTxW51V6C9Ty3A6f79ZhbIO5B1++kZdF6j+ImZYlqNNWphRUMWJWiQLui1qCDqG/c5m05axjn/Utp1Yc7QvTrOeoxPbsjrpRSC6IJJAQD6QJLRO4oCya+2IqWoGwAE56yV1fiEuOP3i3pOSUJFm1Mkp9VeexkYgkrs16EH8VDnTVje533kZ8T6d+feU0V+QWKMkfr9JoMhIk7/mtflKpCFKKlgCKsUCABYF8jjHaqbDg3PgY/KJeNRXYuVX35kzTK+WBnj9DuEZlkGpaPoY8U18hSWG3O9elpUVa+eszvYbFyRx/EodInmaSRMvCHjBVdc/mR+j1ABQU9WmjwKIYeq7GOLQwY45B9ZGl26Dp6xjmpXhky0aICVLeZIkaqiJpLEAEbB2CqAHBtgSSFINv4oVvsc9O80bScS/mfEuWiRnlkEaqaJaxvt9P83I+m+/saur1NVgJQ5xOWA1jLcRLleqwZ+SRoY3JiCWdhrDlwOCaA0k7ixfbcYw66qrU1ny7iMSWl1J3HacCXliaFXaNl0A+okigq7nUSNu4x5lWnvoBOm5BPf5czW9qP/5OMCYX8ImZ6nGElVtMoeSQEaUAEixpECGB9Qs7n1b7XtroTNnhuNoIIA+nJnnOA1m4HOOSf4j2L/CvL/iPNllkmBJLxyBSG1BwbIAI3ZSK40n3FeomlrTG3tKvw6b95myzeT9SOnKsDpJIUrRQ+4BAaxtvpAuji8qDLioJmY6HNH+ZLJDmEYk+Yj6mRCL4blt73F0SeK2yquGPB/tM1VYDEEHr9JqF0pEok0gbAKBt8ADv/wCrxalZKYsmzhfyyPLoGDKn5aKapQAb5/TkHgHvikVs5K/lUfv9ZPIA95PAilPQNN/FEbm/1u8WoFZPJxIY2mGl/M2oRgfqT/v+2IhbvF7bP3kvLt94v61mWWaIXcZJEgo2pYERtYbb1jTWkg6uRW8NSFbgyAYqZWyCOJF50sp3HvubNi7B7Y8PS12pqAhGVI6+83WlDWT3irLdOghmjZpH1TMzBJGkbUVJbUVYERjgaqAB00bIveaXrZWJCqM/WY0KYIxkmWvD0eiTTNBBCkqjy1SYuGKb0sbItUoBur9I7AAa9LtzlRw0htbOGGJp/MJIpfSb1EkgiuKBG9n7e+N87IJp4YdPmOoYg0WI1sBRau57EgfGIkgcmMZifq/iwQhZBEzwavzJBdgaNWy16SCRfmFKo96ultRh9uDj17SNjbBkxjN4igEbOrmQKL/LVnJsBvTpBvYg7cWLrFjXIoyTOluMy30rqCZiCOaO9EqK62KOlgCLH2OLJ2W8IhhEMIhhEMIhhEr5/KiWJ42+l1KnnhgQeCD3xFl3AgzkWxQTKsYKA+V3Dai/pKnSCLGxsbjcVxuYU1CpAg7Tsc4tiGET3CJ5WESOeBXFMoI9j+39jhEW9Wi8tC6ghQNTBAxJKsCCAtm61WQL49sZdXWzp5euQf0k6yAeZFJ0lcyS86ny3jUCPWwsG2PmBSAeQK3Gx5vE1qG7eRziQOTx2joDF2Ii2PpKrK0oVNRNjat+D7/HFWb2xnOnU2bzO5GJxFlJHzBeYDy1A8pBWzXICxPJOnSQaFBiN98XheZXty2TGpGJScTv4bi9Pll49NABXbTQ7aGteO4FjGVtFQ3VfeTFjDiKsz4ZhiYJl2kh1q2sI5Jf/pqCxfURyAWBDcb7Yq1NK8FRzKhX6EgZzL2V6JGIqLyKwLDX5j86jvTEqTv3HfEK6kas+J6n9oen/wCSRmLI8z5CvmM0SxJkuRWKqFQ6FAUGyX0A7XuewoY45XdkjJPQicqrK5Yn5xhlupDMaZMtocekll3AH8VtVaqr0j1b9ucR8C2wq64WaQyYx1liPNQZWLUWhhiJuxSjUx55r1c3jUGdPzYxKTsUccTDdV6/52eChXaSF/LaJXchxTMWQRncqI2JFd6s1vh8N73w/T0kPHHibU7RzJ0ebPQyQZqJIiDvoL0rWdLITGAxC8773uF2q2rTHxDgbVHb19xJ2r4leH6y/wCGPAkOUhZA7u7m2kDMl1ekaVaiovg2CSb7AehXUKxgSqqlaxgRp/wppE0TEhACmiN2AkGw1ORTbqK0XXqay2xEtoEsPMr5vwhl5D+YlprR/KoBbRVVQdIBKjSvpNjauMQ8Fd+7vO9sTQDFsQwiFYRIIMqFCgWdIpbJNDb9zQqzZ533NokGcQrIkiA0WqWt7QJJW3uHK8b18DCJcDj3G+OYiRHMDURTbX2vgKe3/lsO9H2wiKMgHaSSWSAq9lCP+xXYoQLKue9jcXsOxzV1t4jOwj5xk2T1pT7EgikZgBqFHuNXeiQP0OL9i4xO5MWw9NkUXIFnmNAzMqhAgbgKDY7t33YWTQAg1COMOMzi5U57xlBlWLrJJQcKVCrwA2gnc8m0G+237m0AAYES5WOxI58urinUMPYjESoPWJWzHS4mTQUAGnSK2IFg0PbcD9scZFK4I4iYTL+DcymcgkNNGAwkK6FJ0uVBcKV1FkIfggMCKW8eePhy4Kn8pP3+kp2MLA4M2nh7pf4eNkDsyFyyK38CmvSNrq7NHgsQNgMehWmxdstUYEa4nOwwiGEQwiGEQwiGEQwiGEQwiGEQwiGEQwiGEQwiGEQwiGEQwiQZvLCRdJJG4IINEEGx/UY4QD1iVMv0tlMl5iVg9bHywFNEEppQEE3vudxYre4hABEmgyCqFALEKKALbdxZHBO5/f4FFQKMKIJz1lpEAAA2A2AHYYnEU9d8Nw5pacFGsHzI6V+VJGquDpF/YHYgEQdAwwZFlDDBkPTvCGVhzP4iOMiWiNRd255PqJ9R4v2wFag5AnBWoO7vHtYnJz3CIYRDCIYRDCIYRDCJ5WESI5ZaA0gAXVbVYIOkjcHc7j3widRwhbq9+bJPau/2wiSYRDCIYRDCIYRDCIYRDCIYRDCIYRDCIYRDCIYRDCIYRDCIYRDCIYRDCIYRDCIYRDCIYRDCIYRDCIYRDCIYRDCIYRDCIYRDCIYRDCIYRDCIYRDCIYRDCIYRDCIYRDCIYRDCIYRDCIYRDCIYR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8" name="Picture 2" descr="Image result for vragen"/>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43808" y="620688"/>
            <a:ext cx="3207911" cy="2333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4vector.com/i/free-vector-biodegradable-clip-art_103686_Biodegradable_clip_art_medium.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051720" y="4005064"/>
            <a:ext cx="792088" cy="7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01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143000"/>
          </a:xfrm>
        </p:spPr>
        <p:txBody>
          <a:bodyPr/>
          <a:lstStyle/>
          <a:p>
            <a:r>
              <a:rPr lang="nl-BE" sz="3200" dirty="0">
                <a:solidFill>
                  <a:schemeClr val="bg1"/>
                </a:solidFill>
                <a:latin typeface="Calibri" panose="020F0502020204030204" pitchFamily="34" charset="0"/>
              </a:rPr>
              <a:t>Waarom een nieuw plan?</a:t>
            </a:r>
          </a:p>
        </p:txBody>
      </p:sp>
      <p:sp>
        <p:nvSpPr>
          <p:cNvPr id="29" name="Document"/>
          <p:cNvSpPr>
            <a:spLocks noEditPoints="1" noChangeArrowheads="1"/>
          </p:cNvSpPr>
          <p:nvPr/>
        </p:nvSpPr>
        <p:spPr bwMode="auto">
          <a:xfrm>
            <a:off x="467543" y="2175206"/>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nl-BE" sz="1200" dirty="0">
                <a:latin typeface="Calibri" panose="020F0502020204030204" pitchFamily="34" charset="0"/>
              </a:rPr>
              <a:t>Bosbeheerplan</a:t>
            </a:r>
          </a:p>
        </p:txBody>
      </p:sp>
      <p:sp>
        <p:nvSpPr>
          <p:cNvPr id="30" name="Document"/>
          <p:cNvSpPr>
            <a:spLocks noEditPoints="1" noChangeArrowheads="1"/>
          </p:cNvSpPr>
          <p:nvPr/>
        </p:nvSpPr>
        <p:spPr bwMode="auto">
          <a:xfrm>
            <a:off x="467543" y="4263438"/>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nl-BE" sz="1200" dirty="0">
                <a:latin typeface="Calibri" panose="020F0502020204030204" pitchFamily="34" charset="0"/>
              </a:rPr>
              <a:t>Beheerplan bos/ natuurreservaat</a:t>
            </a:r>
          </a:p>
        </p:txBody>
      </p:sp>
      <p:sp>
        <p:nvSpPr>
          <p:cNvPr id="31" name="Document"/>
          <p:cNvSpPr>
            <a:spLocks noEditPoints="1" noChangeArrowheads="1"/>
          </p:cNvSpPr>
          <p:nvPr/>
        </p:nvSpPr>
        <p:spPr bwMode="auto">
          <a:xfrm>
            <a:off x="2483767" y="4295311"/>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nl-BE" sz="1200" dirty="0">
                <a:latin typeface="Calibri" panose="020F0502020204030204" pitchFamily="34" charset="0"/>
              </a:rPr>
              <a:t>Harmonisch Park en Groen-beheerplan</a:t>
            </a:r>
          </a:p>
        </p:txBody>
      </p:sp>
      <p:sp>
        <p:nvSpPr>
          <p:cNvPr id="32" name="Document"/>
          <p:cNvSpPr>
            <a:spLocks noEditPoints="1" noChangeArrowheads="1"/>
          </p:cNvSpPr>
          <p:nvPr/>
        </p:nvSpPr>
        <p:spPr bwMode="auto">
          <a:xfrm>
            <a:off x="2483767" y="2175206"/>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nl-BE" sz="1200" dirty="0">
                <a:latin typeface="Calibri" panose="020F0502020204030204" pitchFamily="34" charset="0"/>
              </a:rPr>
              <a:t>Bermbeheerplan</a:t>
            </a:r>
          </a:p>
        </p:txBody>
      </p:sp>
      <p:pic>
        <p:nvPicPr>
          <p:cNvPr id="33" name="Picture 7"/>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784" y="2823278"/>
            <a:ext cx="870469" cy="100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hteraccolade 33"/>
          <p:cNvSpPr/>
          <p:nvPr/>
        </p:nvSpPr>
        <p:spPr>
          <a:xfrm>
            <a:off x="4499991" y="1959182"/>
            <a:ext cx="648072" cy="439248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pic>
        <p:nvPicPr>
          <p:cNvPr id="35" name="Picture 9" descr="C:\Users\roussesa\AppData\Local\Microsoft\Windows\Temporary Internet Files\Content.IE5\JEMGC4SW\Provinciale_weg_240_bij_De_Haukes[1].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2729377" y="2701504"/>
            <a:ext cx="861330" cy="84185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1" descr="http://www.crowcanyonpetsitting.com/Images/dogwalk.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822257" y="5127534"/>
            <a:ext cx="830700" cy="7164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3" descr="http://www.trekkings.be/hogekempen/etappe1/1knuppelpad.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90069" y="4736968"/>
            <a:ext cx="707497" cy="944247"/>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ep 37"/>
          <p:cNvGrpSpPr/>
          <p:nvPr/>
        </p:nvGrpSpPr>
        <p:grpSpPr>
          <a:xfrm>
            <a:off x="6084167" y="2823279"/>
            <a:ext cx="2254696" cy="2448272"/>
            <a:chOff x="6084168" y="2780929"/>
            <a:chExt cx="2254696" cy="2448272"/>
          </a:xfrm>
        </p:grpSpPr>
        <p:sp>
          <p:nvSpPr>
            <p:cNvPr id="39" name="Documents"/>
            <p:cNvSpPr>
              <a:spLocks noEditPoints="1" noChangeArrowheads="1"/>
            </p:cNvSpPr>
            <p:nvPr/>
          </p:nvSpPr>
          <p:spPr bwMode="auto">
            <a:xfrm>
              <a:off x="6084168" y="2780929"/>
              <a:ext cx="2254696" cy="2448272"/>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nl-BE" sz="2000" b="1" dirty="0">
                  <a:latin typeface="Calibri" panose="020F0502020204030204" pitchFamily="34" charset="0"/>
                </a:rPr>
                <a:t>Natuur-beheerplan</a:t>
              </a:r>
            </a:p>
          </p:txBody>
        </p:sp>
        <p:graphicFrame>
          <p:nvGraphicFramePr>
            <p:cNvPr id="40" name="Diagram 39"/>
            <p:cNvGraphicFramePr/>
            <p:nvPr>
              <p:extLst>
                <p:ext uri="{D42A27DB-BD31-4B8C-83A1-F6EECF244321}">
                  <p14:modId xmlns:p14="http://schemas.microsoft.com/office/powerpoint/2010/main" val="2597498903"/>
                </p:ext>
              </p:extLst>
            </p:nvPr>
          </p:nvGraphicFramePr>
          <p:xfrm>
            <a:off x="6478372" y="4005065"/>
            <a:ext cx="1466287" cy="11256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41" name="Tijdelijke aanduiding voor inhoud 40"/>
          <p:cNvSpPr>
            <a:spLocks noGrp="1"/>
          </p:cNvSpPr>
          <p:nvPr>
            <p:ph idx="1"/>
          </p:nvPr>
        </p:nvSpPr>
        <p:spPr>
          <a:xfrm>
            <a:off x="6660232" y="611709"/>
            <a:ext cx="1678631" cy="1665163"/>
          </a:xfrm>
          <a:prstGeom prst="wedgeEllipseCallout">
            <a:avLst>
              <a:gd name="adj1" fmla="val -115219"/>
              <a:gd name="adj2" fmla="val 4888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nl-BE" sz="800" dirty="0"/>
          </a:p>
        </p:txBody>
      </p:sp>
      <p:pic>
        <p:nvPicPr>
          <p:cNvPr id="42" name="Picture 2"/>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978814" y="980728"/>
            <a:ext cx="1049570" cy="90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53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normAutofit/>
          </a:bodyPr>
          <a:lstStyle/>
          <a:p>
            <a:r>
              <a:rPr lang="nl-BE" sz="3200" b="1" dirty="0">
                <a:latin typeface="Calibri" panose="020F0502020204030204" pitchFamily="34" charset="0"/>
              </a:rPr>
              <a:t>Ruimer kader</a:t>
            </a:r>
            <a:endParaRPr lang="nl-NL" sz="3200" b="1" dirty="0">
              <a:latin typeface="Calibri" panose="020F0502020204030204" pitchFamily="34" charset="0"/>
            </a:endParaRPr>
          </a:p>
        </p:txBody>
      </p:sp>
      <p:grpSp>
        <p:nvGrpSpPr>
          <p:cNvPr id="5" name="Groep 4"/>
          <p:cNvGrpSpPr/>
          <p:nvPr/>
        </p:nvGrpSpPr>
        <p:grpSpPr>
          <a:xfrm>
            <a:off x="-57151" y="1540665"/>
            <a:ext cx="8589591" cy="5065901"/>
            <a:chOff x="-57151" y="1963499"/>
            <a:chExt cx="8589591" cy="5065901"/>
          </a:xfrm>
        </p:grpSpPr>
        <p:sp>
          <p:nvSpPr>
            <p:cNvPr id="15" name="Vrije vorm 14"/>
            <p:cNvSpPr/>
            <p:nvPr/>
          </p:nvSpPr>
          <p:spPr>
            <a:xfrm>
              <a:off x="5495273" y="1963499"/>
              <a:ext cx="2792913" cy="2541578"/>
            </a:xfrm>
            <a:custGeom>
              <a:avLst/>
              <a:gdLst>
                <a:gd name="connsiteX0" fmla="*/ 0 w 2933683"/>
                <a:gd name="connsiteY0" fmla="*/ 1466842 h 2933683"/>
                <a:gd name="connsiteX1" fmla="*/ 1466842 w 2933683"/>
                <a:gd name="connsiteY1" fmla="*/ 0 h 2933683"/>
                <a:gd name="connsiteX2" fmla="*/ 2933684 w 2933683"/>
                <a:gd name="connsiteY2" fmla="*/ 1466842 h 2933683"/>
                <a:gd name="connsiteX3" fmla="*/ 1466842 w 2933683"/>
                <a:gd name="connsiteY3" fmla="*/ 2933684 h 2933683"/>
                <a:gd name="connsiteX4" fmla="*/ 0 w 2933683"/>
                <a:gd name="connsiteY4" fmla="*/ 1466842 h 293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683" h="2933683">
                  <a:moveTo>
                    <a:pt x="0" y="1466842"/>
                  </a:moveTo>
                  <a:cubicBezTo>
                    <a:pt x="0" y="656728"/>
                    <a:pt x="656728" y="0"/>
                    <a:pt x="1466842" y="0"/>
                  </a:cubicBezTo>
                  <a:cubicBezTo>
                    <a:pt x="2276956" y="0"/>
                    <a:pt x="2933684" y="656728"/>
                    <a:pt x="2933684" y="1466842"/>
                  </a:cubicBezTo>
                  <a:cubicBezTo>
                    <a:pt x="2933684" y="2276956"/>
                    <a:pt x="2276956" y="2933684"/>
                    <a:pt x="1466842" y="2933684"/>
                  </a:cubicBezTo>
                  <a:cubicBezTo>
                    <a:pt x="656728" y="2933684"/>
                    <a:pt x="0" y="2276956"/>
                    <a:pt x="0" y="1466842"/>
                  </a:cubicBezTo>
                  <a:close/>
                </a:path>
              </a:pathLst>
            </a:custGeom>
            <a:solidFill>
              <a:srgbClr val="00FF00">
                <a:alpha val="50000"/>
              </a:srgbClr>
            </a:solidFill>
            <a:ln>
              <a:solidFill>
                <a:schemeClr val="accent1">
                  <a:lumMod val="60000"/>
                  <a:lumOff val="40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91078" tIns="453758" rIns="591078" bIns="453758" numCol="1" spcCol="1270" anchor="ctr" anchorCtr="0">
              <a:noAutofit/>
            </a:bodyPr>
            <a:lstStyle/>
            <a:p>
              <a:pPr lvl="0" algn="ctr" defTabSz="844550">
                <a:lnSpc>
                  <a:spcPct val="90000"/>
                </a:lnSpc>
                <a:spcBef>
                  <a:spcPct val="0"/>
                </a:spcBef>
                <a:spcAft>
                  <a:spcPct val="35000"/>
                </a:spcAft>
                <a:buNone/>
              </a:pPr>
              <a:r>
                <a:rPr lang="nl-BE" sz="1800" b="1" kern="1200" dirty="0"/>
                <a:t>Beheerplan terrein </a:t>
              </a:r>
              <a:endParaRPr lang="nl-BE" sz="800" b="1" kern="1200" dirty="0"/>
            </a:p>
            <a:p>
              <a:pPr lvl="0" algn="ctr" defTabSz="844550">
                <a:lnSpc>
                  <a:spcPct val="90000"/>
                </a:lnSpc>
                <a:spcBef>
                  <a:spcPct val="0"/>
                </a:spcBef>
                <a:spcAft>
                  <a:spcPct val="35000"/>
                </a:spcAft>
                <a:buNone/>
              </a:pPr>
              <a:endParaRPr lang="nl-BE" sz="800" dirty="0"/>
            </a:p>
            <a:p>
              <a:pPr lvl="0" algn="ctr" defTabSz="844550">
                <a:lnSpc>
                  <a:spcPct val="90000"/>
                </a:lnSpc>
                <a:spcBef>
                  <a:spcPct val="0"/>
                </a:spcBef>
                <a:spcAft>
                  <a:spcPct val="35000"/>
                </a:spcAft>
                <a:buNone/>
              </a:pPr>
              <a:r>
                <a:rPr lang="nl-BE" sz="1900" dirty="0">
                  <a:solidFill>
                    <a:schemeClr val="tx1">
                      <a:lumMod val="65000"/>
                      <a:lumOff val="35000"/>
                    </a:schemeClr>
                  </a:solidFill>
                </a:rPr>
                <a:t>Allocatie + </a:t>
              </a:r>
              <a:br>
                <a:rPr lang="nl-BE" sz="1900" dirty="0">
                  <a:solidFill>
                    <a:schemeClr val="tx1">
                      <a:lumMod val="65000"/>
                      <a:lumOff val="35000"/>
                    </a:schemeClr>
                  </a:solidFill>
                </a:rPr>
              </a:br>
              <a:r>
                <a:rPr lang="nl-BE" sz="1900" dirty="0">
                  <a:solidFill>
                    <a:schemeClr val="tx1">
                      <a:lumMod val="65000"/>
                      <a:lumOff val="35000"/>
                    </a:schemeClr>
                  </a:solidFill>
                </a:rPr>
                <a:t>maatregelen+ </a:t>
              </a:r>
              <a:br>
                <a:rPr lang="nl-BE" sz="1900" dirty="0">
                  <a:solidFill>
                    <a:schemeClr val="tx1">
                      <a:lumMod val="65000"/>
                      <a:lumOff val="35000"/>
                    </a:schemeClr>
                  </a:solidFill>
                </a:rPr>
              </a:br>
              <a:r>
                <a:rPr lang="nl-BE" sz="1900" dirty="0">
                  <a:solidFill>
                    <a:schemeClr val="tx1">
                      <a:lumMod val="65000"/>
                      <a:lumOff val="35000"/>
                    </a:schemeClr>
                  </a:solidFill>
                </a:rPr>
                <a:t>planning </a:t>
              </a:r>
              <a:endParaRPr lang="nl-BE" sz="1900" kern="1200" dirty="0">
                <a:solidFill>
                  <a:schemeClr val="tx1">
                    <a:lumMod val="65000"/>
                    <a:lumOff val="35000"/>
                  </a:schemeClr>
                </a:solidFill>
              </a:endParaRPr>
            </a:p>
          </p:txBody>
        </p:sp>
        <p:grpSp>
          <p:nvGrpSpPr>
            <p:cNvPr id="4" name="Groep 3"/>
            <p:cNvGrpSpPr/>
            <p:nvPr/>
          </p:nvGrpSpPr>
          <p:grpSpPr>
            <a:xfrm>
              <a:off x="-57151" y="2604543"/>
              <a:ext cx="3219451" cy="3257550"/>
              <a:chOff x="-57151" y="2604543"/>
              <a:chExt cx="3219451" cy="3257550"/>
            </a:xfrm>
          </p:grpSpPr>
          <p:sp>
            <p:nvSpPr>
              <p:cNvPr id="10" name="Vrije vorm 9"/>
              <p:cNvSpPr/>
              <p:nvPr/>
            </p:nvSpPr>
            <p:spPr>
              <a:xfrm>
                <a:off x="48412" y="2966492"/>
                <a:ext cx="2942440" cy="2541578"/>
              </a:xfrm>
              <a:custGeom>
                <a:avLst/>
                <a:gdLst>
                  <a:gd name="connsiteX0" fmla="*/ 0 w 2933683"/>
                  <a:gd name="connsiteY0" fmla="*/ 1466842 h 2933683"/>
                  <a:gd name="connsiteX1" fmla="*/ 1466842 w 2933683"/>
                  <a:gd name="connsiteY1" fmla="*/ 0 h 2933683"/>
                  <a:gd name="connsiteX2" fmla="*/ 2933684 w 2933683"/>
                  <a:gd name="connsiteY2" fmla="*/ 1466842 h 2933683"/>
                  <a:gd name="connsiteX3" fmla="*/ 1466842 w 2933683"/>
                  <a:gd name="connsiteY3" fmla="*/ 2933684 h 2933683"/>
                  <a:gd name="connsiteX4" fmla="*/ 0 w 2933683"/>
                  <a:gd name="connsiteY4" fmla="*/ 1466842 h 293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683" h="2933683">
                    <a:moveTo>
                      <a:pt x="0" y="1466842"/>
                    </a:moveTo>
                    <a:cubicBezTo>
                      <a:pt x="0" y="656728"/>
                      <a:pt x="656728" y="0"/>
                      <a:pt x="1466842" y="0"/>
                    </a:cubicBezTo>
                    <a:cubicBezTo>
                      <a:pt x="2276956" y="0"/>
                      <a:pt x="2933684" y="656728"/>
                      <a:pt x="2933684" y="1466842"/>
                    </a:cubicBezTo>
                    <a:cubicBezTo>
                      <a:pt x="2933684" y="2276956"/>
                      <a:pt x="2276956" y="2933684"/>
                      <a:pt x="1466842" y="2933684"/>
                    </a:cubicBezTo>
                    <a:cubicBezTo>
                      <a:pt x="656728" y="2933684"/>
                      <a:pt x="0" y="2276956"/>
                      <a:pt x="0" y="146684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91078" tIns="453758" rIns="591078" bIns="453758" numCol="1" spcCol="1270" anchor="ctr" anchorCtr="0">
                <a:noAutofit/>
              </a:bodyPr>
              <a:lstStyle/>
              <a:p>
                <a:pPr lvl="0" algn="ctr" defTabSz="844550">
                  <a:lnSpc>
                    <a:spcPct val="90000"/>
                  </a:lnSpc>
                  <a:spcBef>
                    <a:spcPct val="0"/>
                  </a:spcBef>
                  <a:spcAft>
                    <a:spcPct val="35000"/>
                  </a:spcAft>
                  <a:buNone/>
                </a:pPr>
                <a:r>
                  <a:rPr lang="nl-BE" sz="1800" b="1" kern="1200" dirty="0"/>
                  <a:t>Vlaams Natura 2000 programma</a:t>
                </a:r>
              </a:p>
              <a:p>
                <a:pPr lvl="0" algn="ctr" defTabSz="844550">
                  <a:lnSpc>
                    <a:spcPct val="90000"/>
                  </a:lnSpc>
                  <a:spcBef>
                    <a:spcPct val="0"/>
                  </a:spcBef>
                  <a:spcAft>
                    <a:spcPct val="35000"/>
                  </a:spcAft>
                  <a:buNone/>
                </a:pPr>
                <a:endParaRPr lang="nl-BE" sz="800" dirty="0"/>
              </a:p>
              <a:p>
                <a:pPr lvl="0" algn="ctr" defTabSz="844550">
                  <a:lnSpc>
                    <a:spcPct val="90000"/>
                  </a:lnSpc>
                  <a:spcBef>
                    <a:spcPct val="0"/>
                  </a:spcBef>
                  <a:spcAft>
                    <a:spcPct val="35000"/>
                  </a:spcAft>
                  <a:buNone/>
                </a:pPr>
                <a:r>
                  <a:rPr lang="nl-BE" sz="1900" dirty="0">
                    <a:solidFill>
                      <a:schemeClr val="tx1">
                        <a:lumMod val="65000"/>
                        <a:lumOff val="35000"/>
                      </a:schemeClr>
                    </a:solidFill>
                  </a:rPr>
                  <a:t>Doelen 2020 + prior. </a:t>
                </a:r>
                <a:r>
                  <a:rPr lang="nl-BE" sz="1900" dirty="0" err="1">
                    <a:solidFill>
                      <a:schemeClr val="tx1">
                        <a:lumMod val="65000"/>
                        <a:lumOff val="35000"/>
                      </a:schemeClr>
                    </a:solidFill>
                  </a:rPr>
                  <a:t>insp</a:t>
                </a:r>
                <a:r>
                  <a:rPr lang="nl-BE" sz="1900" kern="1200" dirty="0">
                    <a:solidFill>
                      <a:schemeClr val="tx1">
                        <a:lumMod val="65000"/>
                        <a:lumOff val="35000"/>
                      </a:schemeClr>
                    </a:solidFill>
                  </a:rPr>
                  <a:t> </a:t>
                </a:r>
              </a:p>
            </p:txBody>
          </p:sp>
          <p:sp>
            <p:nvSpPr>
              <p:cNvPr id="18" name="Draaiende pijl 17"/>
              <p:cNvSpPr/>
              <p:nvPr/>
            </p:nvSpPr>
            <p:spPr>
              <a:xfrm>
                <a:off x="-57151" y="2604543"/>
                <a:ext cx="3219451" cy="3257550"/>
              </a:xfrm>
              <a:prstGeom prst="circularArrow">
                <a:avLst>
                  <a:gd name="adj1" fmla="val 7724"/>
                  <a:gd name="adj2" fmla="val 1166426"/>
                  <a:gd name="adj3" fmla="val 4418340"/>
                  <a:gd name="adj4" fmla="val 7510642"/>
                  <a:gd name="adj5" fmla="val 7976"/>
                </a:avLst>
              </a:prstGeom>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buNone/>
                </a:pPr>
                <a:endParaRPr lang="nl-BE" dirty="0"/>
              </a:p>
            </p:txBody>
          </p:sp>
        </p:grpSp>
        <p:grpSp>
          <p:nvGrpSpPr>
            <p:cNvPr id="2" name="Groep 1"/>
            <p:cNvGrpSpPr/>
            <p:nvPr/>
          </p:nvGrpSpPr>
          <p:grpSpPr>
            <a:xfrm>
              <a:off x="2705098" y="2642644"/>
              <a:ext cx="3219451" cy="3257550"/>
              <a:chOff x="2705098" y="2642644"/>
              <a:chExt cx="3219451" cy="3257550"/>
            </a:xfrm>
          </p:grpSpPr>
          <p:sp>
            <p:nvSpPr>
              <p:cNvPr id="14" name="Vrije vorm 13"/>
              <p:cNvSpPr/>
              <p:nvPr/>
            </p:nvSpPr>
            <p:spPr>
              <a:xfrm>
                <a:off x="2990851" y="2966492"/>
                <a:ext cx="2705099" cy="2541578"/>
              </a:xfrm>
              <a:custGeom>
                <a:avLst/>
                <a:gdLst>
                  <a:gd name="connsiteX0" fmla="*/ 0 w 2933683"/>
                  <a:gd name="connsiteY0" fmla="*/ 1466842 h 2933683"/>
                  <a:gd name="connsiteX1" fmla="*/ 1466842 w 2933683"/>
                  <a:gd name="connsiteY1" fmla="*/ 0 h 2933683"/>
                  <a:gd name="connsiteX2" fmla="*/ 2933684 w 2933683"/>
                  <a:gd name="connsiteY2" fmla="*/ 1466842 h 2933683"/>
                  <a:gd name="connsiteX3" fmla="*/ 1466842 w 2933683"/>
                  <a:gd name="connsiteY3" fmla="*/ 2933684 h 2933683"/>
                  <a:gd name="connsiteX4" fmla="*/ 0 w 2933683"/>
                  <a:gd name="connsiteY4" fmla="*/ 1466842 h 293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683" h="2933683">
                    <a:moveTo>
                      <a:pt x="0" y="1466842"/>
                    </a:moveTo>
                    <a:cubicBezTo>
                      <a:pt x="0" y="656728"/>
                      <a:pt x="656728" y="0"/>
                      <a:pt x="1466842" y="0"/>
                    </a:cubicBezTo>
                    <a:cubicBezTo>
                      <a:pt x="2276956" y="0"/>
                      <a:pt x="2933684" y="656728"/>
                      <a:pt x="2933684" y="1466842"/>
                    </a:cubicBezTo>
                    <a:cubicBezTo>
                      <a:pt x="2933684" y="2276956"/>
                      <a:pt x="2276956" y="2933684"/>
                      <a:pt x="1466842" y="2933684"/>
                    </a:cubicBezTo>
                    <a:cubicBezTo>
                      <a:pt x="656728" y="2933684"/>
                      <a:pt x="0" y="2276956"/>
                      <a:pt x="0" y="146684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91078" tIns="453758" rIns="591078" bIns="453758" numCol="1" spcCol="1270" anchor="ctr" anchorCtr="0">
                <a:noAutofit/>
              </a:bodyPr>
              <a:lstStyle/>
              <a:p>
                <a:pPr lvl="0" algn="ctr" defTabSz="844550">
                  <a:lnSpc>
                    <a:spcPct val="90000"/>
                  </a:lnSpc>
                  <a:spcBef>
                    <a:spcPct val="0"/>
                  </a:spcBef>
                  <a:spcAft>
                    <a:spcPct val="35000"/>
                  </a:spcAft>
                  <a:buNone/>
                </a:pPr>
                <a:r>
                  <a:rPr lang="nl-BE" sz="1800" b="1" kern="1200" dirty="0"/>
                  <a:t>SBZ Management Plan</a:t>
                </a:r>
                <a:endParaRPr lang="nl-BE" sz="800" b="1" kern="1200" dirty="0"/>
              </a:p>
              <a:p>
                <a:pPr lvl="0" algn="ctr" defTabSz="844550">
                  <a:lnSpc>
                    <a:spcPct val="90000"/>
                  </a:lnSpc>
                  <a:spcBef>
                    <a:spcPct val="0"/>
                  </a:spcBef>
                  <a:spcAft>
                    <a:spcPct val="35000"/>
                  </a:spcAft>
                  <a:buNone/>
                </a:pPr>
                <a:endParaRPr lang="nl-BE" sz="800" dirty="0"/>
              </a:p>
              <a:p>
                <a:pPr lvl="0" algn="ctr" defTabSz="844550">
                  <a:lnSpc>
                    <a:spcPct val="90000"/>
                  </a:lnSpc>
                  <a:spcBef>
                    <a:spcPct val="0"/>
                  </a:spcBef>
                  <a:spcAft>
                    <a:spcPct val="35000"/>
                  </a:spcAft>
                  <a:buNone/>
                </a:pPr>
                <a:r>
                  <a:rPr lang="nl-BE" sz="1900" dirty="0">
                    <a:solidFill>
                      <a:schemeClr val="tx1">
                        <a:lumMod val="65000"/>
                        <a:lumOff val="35000"/>
                      </a:schemeClr>
                    </a:solidFill>
                  </a:rPr>
                  <a:t>Realisaties + acties beheer en drukken + richtkaart</a:t>
                </a:r>
                <a:endParaRPr lang="nl-BE" sz="1900" kern="1200" dirty="0">
                  <a:solidFill>
                    <a:schemeClr val="tx1">
                      <a:lumMod val="65000"/>
                      <a:lumOff val="35000"/>
                    </a:schemeClr>
                  </a:solidFill>
                </a:endParaRPr>
              </a:p>
            </p:txBody>
          </p:sp>
          <p:sp>
            <p:nvSpPr>
              <p:cNvPr id="19" name="Vrije vorm 18"/>
              <p:cNvSpPr/>
              <p:nvPr/>
            </p:nvSpPr>
            <p:spPr>
              <a:xfrm>
                <a:off x="4297960" y="2764765"/>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nl-BE" sz="2300" kern="1200"/>
              </a:p>
            </p:txBody>
          </p:sp>
          <p:sp>
            <p:nvSpPr>
              <p:cNvPr id="21" name="Vrije vorm 20"/>
              <p:cNvSpPr/>
              <p:nvPr/>
            </p:nvSpPr>
            <p:spPr>
              <a:xfrm>
                <a:off x="3756861" y="3895369"/>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nl-BE" sz="2300" kern="1200"/>
              </a:p>
            </p:txBody>
          </p:sp>
          <p:sp>
            <p:nvSpPr>
              <p:cNvPr id="23" name="Vrije vorm 22"/>
              <p:cNvSpPr/>
              <p:nvPr/>
            </p:nvSpPr>
            <p:spPr>
              <a:xfrm>
                <a:off x="4300532" y="5027600"/>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nl-BE" sz="2300" kern="1200"/>
              </a:p>
            </p:txBody>
          </p:sp>
          <p:sp>
            <p:nvSpPr>
              <p:cNvPr id="25" name="Draaiende pijl 24"/>
              <p:cNvSpPr/>
              <p:nvPr/>
            </p:nvSpPr>
            <p:spPr>
              <a:xfrm>
                <a:off x="2705098" y="2642644"/>
                <a:ext cx="3219451" cy="3257550"/>
              </a:xfrm>
              <a:prstGeom prst="circularArrow">
                <a:avLst>
                  <a:gd name="adj1" fmla="val 7724"/>
                  <a:gd name="adj2" fmla="val 1166426"/>
                  <a:gd name="adj3" fmla="val 4418340"/>
                  <a:gd name="adj4" fmla="val 7510642"/>
                  <a:gd name="adj5" fmla="val 7976"/>
                </a:avLst>
              </a:prstGeom>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buNone/>
                </a:pPr>
                <a:endParaRPr lang="nl-BE" dirty="0"/>
              </a:p>
            </p:txBody>
          </p:sp>
        </p:grpSp>
        <p:grpSp>
          <p:nvGrpSpPr>
            <p:cNvPr id="3" name="Groep 2"/>
            <p:cNvGrpSpPr/>
            <p:nvPr/>
          </p:nvGrpSpPr>
          <p:grpSpPr>
            <a:xfrm>
              <a:off x="5312989" y="3947439"/>
              <a:ext cx="3219451" cy="3081961"/>
              <a:chOff x="5243905" y="3947439"/>
              <a:chExt cx="3219451" cy="3081961"/>
            </a:xfrm>
          </p:grpSpPr>
          <p:sp>
            <p:nvSpPr>
              <p:cNvPr id="16" name="Vrije vorm 15"/>
              <p:cNvSpPr/>
              <p:nvPr/>
            </p:nvSpPr>
            <p:spPr>
              <a:xfrm>
                <a:off x="5382411" y="4204733"/>
                <a:ext cx="2942440" cy="2541578"/>
              </a:xfrm>
              <a:custGeom>
                <a:avLst/>
                <a:gdLst>
                  <a:gd name="connsiteX0" fmla="*/ 0 w 2933683"/>
                  <a:gd name="connsiteY0" fmla="*/ 1466842 h 2933683"/>
                  <a:gd name="connsiteX1" fmla="*/ 1466842 w 2933683"/>
                  <a:gd name="connsiteY1" fmla="*/ 0 h 2933683"/>
                  <a:gd name="connsiteX2" fmla="*/ 2933684 w 2933683"/>
                  <a:gd name="connsiteY2" fmla="*/ 1466842 h 2933683"/>
                  <a:gd name="connsiteX3" fmla="*/ 1466842 w 2933683"/>
                  <a:gd name="connsiteY3" fmla="*/ 2933684 h 2933683"/>
                  <a:gd name="connsiteX4" fmla="*/ 0 w 2933683"/>
                  <a:gd name="connsiteY4" fmla="*/ 1466842 h 293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683" h="2933683">
                    <a:moveTo>
                      <a:pt x="0" y="1466842"/>
                    </a:moveTo>
                    <a:cubicBezTo>
                      <a:pt x="0" y="656728"/>
                      <a:pt x="656728" y="0"/>
                      <a:pt x="1466842" y="0"/>
                    </a:cubicBezTo>
                    <a:cubicBezTo>
                      <a:pt x="2276956" y="0"/>
                      <a:pt x="2933684" y="656728"/>
                      <a:pt x="2933684" y="1466842"/>
                    </a:cubicBezTo>
                    <a:cubicBezTo>
                      <a:pt x="2933684" y="2276956"/>
                      <a:pt x="2276956" y="2933684"/>
                      <a:pt x="1466842" y="2933684"/>
                    </a:cubicBezTo>
                    <a:cubicBezTo>
                      <a:pt x="656728" y="2933684"/>
                      <a:pt x="0" y="2276956"/>
                      <a:pt x="0" y="146684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91078" tIns="453758" rIns="591078" bIns="453758" numCol="1" spcCol="1270" anchor="ctr" anchorCtr="0">
                <a:noAutofit/>
              </a:bodyPr>
              <a:lstStyle/>
              <a:p>
                <a:pPr lvl="0" algn="ctr" defTabSz="844550">
                  <a:lnSpc>
                    <a:spcPct val="90000"/>
                  </a:lnSpc>
                  <a:spcBef>
                    <a:spcPct val="0"/>
                  </a:spcBef>
                  <a:spcAft>
                    <a:spcPct val="35000"/>
                  </a:spcAft>
                  <a:buNone/>
                </a:pPr>
                <a:r>
                  <a:rPr lang="nl-BE" sz="1800" b="1" kern="1200" dirty="0"/>
                  <a:t>Actieplan milieudruk</a:t>
                </a:r>
                <a:endParaRPr lang="nl-BE" sz="800" b="1" kern="1200" dirty="0"/>
              </a:p>
              <a:p>
                <a:pPr lvl="0" algn="ctr" defTabSz="844550">
                  <a:lnSpc>
                    <a:spcPct val="90000"/>
                  </a:lnSpc>
                  <a:spcBef>
                    <a:spcPct val="0"/>
                  </a:spcBef>
                  <a:spcAft>
                    <a:spcPct val="35000"/>
                  </a:spcAft>
                  <a:buNone/>
                </a:pPr>
                <a:endParaRPr lang="nl-BE" sz="800" dirty="0"/>
              </a:p>
              <a:p>
                <a:pPr lvl="0" algn="ctr" defTabSz="844550">
                  <a:lnSpc>
                    <a:spcPct val="90000"/>
                  </a:lnSpc>
                  <a:spcBef>
                    <a:spcPct val="0"/>
                  </a:spcBef>
                  <a:spcAft>
                    <a:spcPct val="35000"/>
                  </a:spcAft>
                  <a:buNone/>
                </a:pPr>
                <a:r>
                  <a:rPr lang="nl-BE" sz="1900" dirty="0">
                    <a:solidFill>
                      <a:schemeClr val="tx1">
                        <a:lumMod val="65000"/>
                        <a:lumOff val="35000"/>
                      </a:schemeClr>
                    </a:solidFill>
                  </a:rPr>
                  <a:t>Locatie + </a:t>
                </a:r>
                <a:br>
                  <a:rPr lang="nl-BE" sz="1900" dirty="0">
                    <a:solidFill>
                      <a:schemeClr val="tx1">
                        <a:lumMod val="65000"/>
                        <a:lumOff val="35000"/>
                      </a:schemeClr>
                    </a:solidFill>
                  </a:rPr>
                </a:br>
                <a:r>
                  <a:rPr lang="nl-BE" sz="1900" dirty="0">
                    <a:solidFill>
                      <a:schemeClr val="tx1">
                        <a:lumMod val="65000"/>
                        <a:lumOff val="35000"/>
                      </a:schemeClr>
                    </a:solidFill>
                  </a:rPr>
                  <a:t>maatregelen+ </a:t>
                </a:r>
                <a:br>
                  <a:rPr lang="nl-BE" sz="1900" dirty="0">
                    <a:solidFill>
                      <a:schemeClr val="tx1">
                        <a:lumMod val="65000"/>
                        <a:lumOff val="35000"/>
                      </a:schemeClr>
                    </a:solidFill>
                  </a:rPr>
                </a:br>
                <a:r>
                  <a:rPr lang="nl-BE" sz="1900" dirty="0">
                    <a:solidFill>
                      <a:schemeClr val="tx1">
                        <a:lumMod val="65000"/>
                        <a:lumOff val="35000"/>
                      </a:schemeClr>
                    </a:solidFill>
                  </a:rPr>
                  <a:t>planning </a:t>
                </a:r>
                <a:endParaRPr lang="nl-BE" sz="1900" kern="1200" dirty="0">
                  <a:solidFill>
                    <a:schemeClr val="tx1">
                      <a:lumMod val="65000"/>
                      <a:lumOff val="35000"/>
                    </a:schemeClr>
                  </a:solidFill>
                </a:endParaRPr>
              </a:p>
            </p:txBody>
          </p:sp>
          <p:sp>
            <p:nvSpPr>
              <p:cNvPr id="27" name="Draaiende pijl 26"/>
              <p:cNvSpPr/>
              <p:nvPr/>
            </p:nvSpPr>
            <p:spPr>
              <a:xfrm>
                <a:off x="5243905" y="3947439"/>
                <a:ext cx="3219451" cy="3081961"/>
              </a:xfrm>
              <a:prstGeom prst="circularArrow">
                <a:avLst>
                  <a:gd name="adj1" fmla="val 7724"/>
                  <a:gd name="adj2" fmla="val 1166426"/>
                  <a:gd name="adj3" fmla="val 4418340"/>
                  <a:gd name="adj4" fmla="val 7510642"/>
                  <a:gd name="adj5" fmla="val 7976"/>
                </a:avLst>
              </a:prstGeom>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buNone/>
                </a:pPr>
                <a:endParaRPr lang="nl-BE" dirty="0"/>
              </a:p>
            </p:txBody>
          </p:sp>
        </p:grpSp>
      </p:grpSp>
      <p:sp>
        <p:nvSpPr>
          <p:cNvPr id="26" name="Draaiende pijl 25"/>
          <p:cNvSpPr/>
          <p:nvPr/>
        </p:nvSpPr>
        <p:spPr>
          <a:xfrm>
            <a:off x="5282005" y="1182679"/>
            <a:ext cx="3219451" cy="3257550"/>
          </a:xfrm>
          <a:prstGeom prst="circularArrow">
            <a:avLst>
              <a:gd name="adj1" fmla="val 7724"/>
              <a:gd name="adj2" fmla="val 1166426"/>
              <a:gd name="adj3" fmla="val 4418340"/>
              <a:gd name="adj4" fmla="val 7510642"/>
              <a:gd name="adj5" fmla="val 7976"/>
            </a:avLst>
          </a:prstGeom>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buNone/>
            </a:pPr>
            <a:endParaRPr lang="nl-BE" dirty="0"/>
          </a:p>
        </p:txBody>
      </p:sp>
    </p:spTree>
    <p:extLst>
      <p:ext uri="{BB962C8B-B14F-4D97-AF65-F5344CB8AC3E}">
        <p14:creationId xmlns:p14="http://schemas.microsoft.com/office/powerpoint/2010/main" val="1800582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143000"/>
          </a:xfrm>
        </p:spPr>
        <p:txBody>
          <a:bodyPr>
            <a:normAutofit/>
          </a:bodyPr>
          <a:lstStyle/>
          <a:p>
            <a:r>
              <a:rPr lang="nl-BE" sz="3200" dirty="0">
                <a:latin typeface="Calibri" panose="020F0502020204030204" pitchFamily="34" charset="0"/>
              </a:rPr>
              <a:t>M</a:t>
            </a:r>
            <a:r>
              <a:rPr lang="nl-BE" sz="3200" dirty="0">
                <a:solidFill>
                  <a:schemeClr val="bg1"/>
                </a:solidFill>
                <a:latin typeface="Calibri" panose="020F0502020204030204" pitchFamily="34" charset="0"/>
              </a:rPr>
              <a:t>ultifunctioneel NB</a:t>
            </a:r>
          </a:p>
        </p:txBody>
      </p:sp>
      <p:sp>
        <p:nvSpPr>
          <p:cNvPr id="9" name="Rectangle 9"/>
          <p:cNvSpPr txBox="1">
            <a:spLocks noChangeArrowheads="1"/>
          </p:cNvSpPr>
          <p:nvPr/>
        </p:nvSpPr>
        <p:spPr>
          <a:xfrm>
            <a:off x="377824" y="980728"/>
            <a:ext cx="8569725" cy="5240167"/>
          </a:xfrm>
          <a:prstGeom prst="rect">
            <a:avLst/>
          </a:prstGeom>
        </p:spPr>
        <p:txBody>
          <a:bodyPr>
            <a:normAutofit/>
          </a:bodyPr>
          <a:lstStyle/>
          <a:p>
            <a:pPr>
              <a:spcBef>
                <a:spcPct val="50000"/>
              </a:spcBef>
              <a:defRPr/>
            </a:pPr>
            <a:endParaRPr lang="en-US" sz="2200" dirty="0"/>
          </a:p>
        </p:txBody>
      </p:sp>
      <p:sp>
        <p:nvSpPr>
          <p:cNvPr id="14" name="Rectangle 9"/>
          <p:cNvSpPr txBox="1">
            <a:spLocks noChangeArrowheads="1"/>
          </p:cNvSpPr>
          <p:nvPr/>
        </p:nvSpPr>
        <p:spPr>
          <a:xfrm>
            <a:off x="530225" y="1277144"/>
            <a:ext cx="8074224" cy="5096151"/>
          </a:xfrm>
          <a:prstGeom prst="rect">
            <a:avLst/>
          </a:prstGeom>
        </p:spPr>
        <p:txBody>
          <a:bodyPr>
            <a:normAutofit/>
          </a:bodyPr>
          <a:lstStyle/>
          <a:p>
            <a:pPr>
              <a:spcBef>
                <a:spcPct val="50000"/>
              </a:spcBef>
              <a:defRPr/>
            </a:pPr>
            <a:r>
              <a:rPr lang="en-US" sz="2800" b="1" dirty="0" err="1">
                <a:latin typeface="Calibri" panose="020F0502020204030204" pitchFamily="34" charset="0"/>
              </a:rPr>
              <a:t>Duurzaam</a:t>
            </a:r>
            <a:r>
              <a:rPr lang="en-US" sz="2800" b="1" dirty="0">
                <a:latin typeface="Calibri" panose="020F0502020204030204" pitchFamily="34" charset="0"/>
              </a:rPr>
              <a:t> </a:t>
            </a:r>
            <a:r>
              <a:rPr lang="en-US" sz="2800" b="1" dirty="0" err="1">
                <a:latin typeface="Calibri" panose="020F0502020204030204" pitchFamily="34" charset="0"/>
              </a:rPr>
              <a:t>natuurbeheer</a:t>
            </a:r>
            <a:r>
              <a:rPr lang="en-US" sz="2800" b="1" dirty="0">
                <a:latin typeface="Calibri" panose="020F0502020204030204" pitchFamily="34" charset="0"/>
              </a:rPr>
              <a:t>: P-P-P</a:t>
            </a:r>
          </a:p>
          <a:p>
            <a:pPr>
              <a:spcBef>
                <a:spcPct val="50000"/>
              </a:spcBef>
              <a:defRPr/>
            </a:pPr>
            <a:r>
              <a:rPr lang="en-US" sz="2800" b="1" dirty="0">
                <a:latin typeface="Calibri" panose="020F0502020204030204" pitchFamily="34" charset="0"/>
                <a:sym typeface="Wingdings" panose="05000000000000000000" pitchFamily="2" charset="2"/>
              </a:rPr>
              <a:t> </a:t>
            </a:r>
            <a:r>
              <a:rPr lang="en-US" sz="2800" b="1" dirty="0" err="1">
                <a:latin typeface="Calibri" panose="020F0502020204030204" pitchFamily="34" charset="0"/>
                <a:sym typeface="Wingdings" panose="05000000000000000000" pitchFamily="2" charset="2"/>
              </a:rPr>
              <a:t>streven</a:t>
            </a:r>
            <a:r>
              <a:rPr lang="en-US" sz="2800" b="1" dirty="0">
                <a:latin typeface="Calibri" panose="020F0502020204030204" pitchFamily="34" charset="0"/>
                <a:sym typeface="Wingdings" panose="05000000000000000000" pitchFamily="2" charset="2"/>
              </a:rPr>
              <a:t> </a:t>
            </a:r>
            <a:r>
              <a:rPr lang="en-US" sz="2800" b="1" dirty="0" err="1">
                <a:latin typeface="Calibri" panose="020F0502020204030204" pitchFamily="34" charset="0"/>
                <a:sym typeface="Wingdings" panose="05000000000000000000" pitchFamily="2" charset="2"/>
              </a:rPr>
              <a:t>naar</a:t>
            </a:r>
            <a:r>
              <a:rPr lang="en-US" sz="2800" b="1" dirty="0">
                <a:latin typeface="Calibri" panose="020F0502020204030204" pitchFamily="34" charset="0"/>
                <a:sym typeface="Wingdings" panose="05000000000000000000" pitchFamily="2" charset="2"/>
              </a:rPr>
              <a:t> </a:t>
            </a:r>
            <a:r>
              <a:rPr lang="en-US" sz="2800" b="1" dirty="0" err="1">
                <a:latin typeface="Calibri" panose="020F0502020204030204" pitchFamily="34" charset="0"/>
                <a:sym typeface="Wingdings" panose="05000000000000000000" pitchFamily="2" charset="2"/>
              </a:rPr>
              <a:t>optimale</a:t>
            </a:r>
            <a:r>
              <a:rPr lang="en-US" sz="2800" b="1" dirty="0">
                <a:latin typeface="Calibri" panose="020F0502020204030204" pitchFamily="34" charset="0"/>
                <a:sym typeface="Wingdings" panose="05000000000000000000" pitchFamily="2" charset="2"/>
              </a:rPr>
              <a:t> </a:t>
            </a:r>
            <a:r>
              <a:rPr lang="en-US" sz="2800" b="1" dirty="0" err="1">
                <a:latin typeface="Calibri" panose="020F0502020204030204" pitchFamily="34" charset="0"/>
                <a:sym typeface="Wingdings" panose="05000000000000000000" pitchFamily="2" charset="2"/>
              </a:rPr>
              <a:t>invulling</a:t>
            </a:r>
            <a:r>
              <a:rPr lang="en-US" sz="2800" b="1" dirty="0">
                <a:latin typeface="Calibri" panose="020F0502020204030204" pitchFamily="34" charset="0"/>
                <a:sym typeface="Wingdings" panose="05000000000000000000" pitchFamily="2" charset="2"/>
              </a:rPr>
              <a:t> van </a:t>
            </a:r>
            <a:endParaRPr lang="en-US" sz="2200" dirty="0">
              <a:latin typeface="Calibri" panose="020F0502020204030204" pitchFamily="34" charset="0"/>
            </a:endParaRPr>
          </a:p>
          <a:p>
            <a:pPr marL="800100" indent="-342900">
              <a:spcBef>
                <a:spcPct val="50000"/>
              </a:spcBef>
              <a:buFont typeface="Wingdings" panose="05000000000000000000" pitchFamily="2" charset="2"/>
              <a:buChar char="§"/>
              <a:defRPr/>
            </a:pPr>
            <a:r>
              <a:rPr lang="nl-BE" sz="2800" b="1" dirty="0">
                <a:latin typeface="Calibri" panose="020F0502020204030204" pitchFamily="34" charset="0"/>
              </a:rPr>
              <a:t>ecologische functie</a:t>
            </a:r>
            <a:r>
              <a:rPr lang="nl-BE" sz="2800" dirty="0">
                <a:latin typeface="Calibri" panose="020F0502020204030204" pitchFamily="34" charset="0"/>
              </a:rPr>
              <a:t>: </a:t>
            </a:r>
            <a:r>
              <a:rPr lang="nl-BE" sz="2400" dirty="0">
                <a:latin typeface="Calibri" panose="020F0502020204030204" pitchFamily="34" charset="0"/>
              </a:rPr>
              <a:t>bv. vegetaties, soorten en hun leefgebieden (</a:t>
            </a:r>
            <a:r>
              <a:rPr lang="nl-BE" sz="2400" dirty="0" err="1">
                <a:latin typeface="Calibri" panose="020F0502020204030204" pitchFamily="34" charset="0"/>
              </a:rPr>
              <a:t>planet</a:t>
            </a:r>
            <a:r>
              <a:rPr lang="nl-BE" sz="2400" dirty="0">
                <a:latin typeface="Calibri" panose="020F0502020204030204" pitchFamily="34" charset="0"/>
              </a:rPr>
              <a:t>)</a:t>
            </a:r>
          </a:p>
          <a:p>
            <a:pPr marL="800100" indent="-342900">
              <a:spcBef>
                <a:spcPct val="50000"/>
              </a:spcBef>
              <a:buFont typeface="Wingdings" panose="05000000000000000000" pitchFamily="2" charset="2"/>
              <a:buChar char="§"/>
              <a:defRPr/>
            </a:pPr>
            <a:r>
              <a:rPr lang="nl-BE" sz="2800" b="1" dirty="0">
                <a:latin typeface="Calibri" panose="020F0502020204030204" pitchFamily="34" charset="0"/>
              </a:rPr>
              <a:t>sociale functie: </a:t>
            </a:r>
            <a:r>
              <a:rPr lang="nl-BE" sz="2400" dirty="0">
                <a:latin typeface="Calibri" panose="020F0502020204030204" pitchFamily="34" charset="0"/>
              </a:rPr>
              <a:t>bv. recreatie (</a:t>
            </a:r>
            <a:r>
              <a:rPr lang="nl-BE" sz="2400" dirty="0" err="1">
                <a:latin typeface="Calibri" panose="020F0502020204030204" pitchFamily="34" charset="0"/>
              </a:rPr>
              <a:t>people</a:t>
            </a:r>
            <a:r>
              <a:rPr lang="nl-BE" sz="2400" dirty="0">
                <a:latin typeface="Calibri" panose="020F0502020204030204" pitchFamily="34" charset="0"/>
              </a:rPr>
              <a:t>)</a:t>
            </a:r>
          </a:p>
          <a:p>
            <a:pPr marL="800100" indent="-342900">
              <a:spcBef>
                <a:spcPct val="50000"/>
              </a:spcBef>
              <a:buFont typeface="Wingdings" panose="05000000000000000000" pitchFamily="2" charset="2"/>
              <a:buChar char="§"/>
              <a:defRPr/>
            </a:pPr>
            <a:r>
              <a:rPr lang="nl-BE" sz="2800" b="1" dirty="0">
                <a:latin typeface="Calibri" panose="020F0502020204030204" pitchFamily="34" charset="0"/>
              </a:rPr>
              <a:t>economische functie </a:t>
            </a:r>
            <a:r>
              <a:rPr lang="nl-BE" sz="2400" dirty="0">
                <a:latin typeface="Calibri" panose="020F0502020204030204" pitchFamily="34" charset="0"/>
              </a:rPr>
              <a:t>(</a:t>
            </a:r>
            <a:r>
              <a:rPr lang="nl-BE" sz="2400" dirty="0" err="1">
                <a:latin typeface="Calibri" panose="020F0502020204030204" pitchFamily="34" charset="0"/>
              </a:rPr>
              <a:t>prosperity</a:t>
            </a:r>
            <a:r>
              <a:rPr lang="nl-BE" sz="2400" dirty="0">
                <a:latin typeface="Calibri" panose="020F0502020204030204" pitchFamily="34" charset="0"/>
              </a:rPr>
              <a:t>/</a:t>
            </a:r>
            <a:r>
              <a:rPr lang="nl-BE" sz="2400" dirty="0" err="1">
                <a:latin typeface="Calibri" panose="020F0502020204030204" pitchFamily="34" charset="0"/>
              </a:rPr>
              <a:t>profit</a:t>
            </a:r>
            <a:r>
              <a:rPr lang="nl-BE" sz="2400" dirty="0">
                <a:latin typeface="Calibri" panose="020F0502020204030204" pitchFamily="34" charset="0"/>
              </a:rPr>
              <a:t>)</a:t>
            </a:r>
          </a:p>
          <a:p>
            <a:pPr>
              <a:spcBef>
                <a:spcPct val="50000"/>
              </a:spcBef>
              <a:defRPr/>
            </a:pPr>
            <a:r>
              <a:rPr lang="nl-BE" sz="2800" b="1" dirty="0">
                <a:latin typeface="Calibri" panose="020F0502020204030204" pitchFamily="34" charset="0"/>
              </a:rPr>
              <a:t>      </a:t>
            </a:r>
            <a:r>
              <a:rPr lang="nl-BE" sz="2800" b="1" dirty="0">
                <a:solidFill>
                  <a:srgbClr val="FF0000"/>
                </a:solidFill>
                <a:latin typeface="Calibri" panose="020F0502020204030204" pitchFamily="34" charset="0"/>
              </a:rPr>
              <a:t>binnen de draagkracht van een gebied. </a:t>
            </a:r>
          </a:p>
        </p:txBody>
      </p:sp>
    </p:spTree>
    <p:extLst>
      <p:ext uri="{BB962C8B-B14F-4D97-AF65-F5344CB8AC3E}">
        <p14:creationId xmlns:p14="http://schemas.microsoft.com/office/powerpoint/2010/main" val="2264378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143000"/>
          </a:xfrm>
        </p:spPr>
        <p:txBody>
          <a:bodyPr>
            <a:normAutofit/>
          </a:bodyPr>
          <a:lstStyle/>
          <a:p>
            <a:r>
              <a:rPr lang="nl-BE" sz="3200" dirty="0">
                <a:solidFill>
                  <a:schemeClr val="bg1"/>
                </a:solidFill>
                <a:latin typeface="Calibri" panose="020F0502020204030204" pitchFamily="34" charset="0"/>
              </a:rPr>
              <a:t>Concept Multifunctioneel NB</a:t>
            </a:r>
          </a:p>
        </p:txBody>
      </p:sp>
      <p:sp>
        <p:nvSpPr>
          <p:cNvPr id="9" name="Rectangle 9"/>
          <p:cNvSpPr txBox="1">
            <a:spLocks noChangeArrowheads="1"/>
          </p:cNvSpPr>
          <p:nvPr/>
        </p:nvSpPr>
        <p:spPr>
          <a:xfrm>
            <a:off x="377824" y="980728"/>
            <a:ext cx="8569725" cy="5240167"/>
          </a:xfrm>
          <a:prstGeom prst="rect">
            <a:avLst/>
          </a:prstGeom>
        </p:spPr>
        <p:txBody>
          <a:bodyPr>
            <a:normAutofit/>
          </a:bodyPr>
          <a:lstStyle/>
          <a:p>
            <a:pPr>
              <a:spcBef>
                <a:spcPct val="50000"/>
              </a:spcBef>
              <a:defRPr/>
            </a:pPr>
            <a:endParaRPr lang="en-US" sz="2200" dirty="0"/>
          </a:p>
        </p:txBody>
      </p:sp>
      <p:sp>
        <p:nvSpPr>
          <p:cNvPr id="14" name="Rectangle 9"/>
          <p:cNvSpPr txBox="1">
            <a:spLocks noChangeArrowheads="1"/>
          </p:cNvSpPr>
          <p:nvPr/>
        </p:nvSpPr>
        <p:spPr>
          <a:xfrm>
            <a:off x="530225" y="1277144"/>
            <a:ext cx="8074224" cy="5096151"/>
          </a:xfrm>
          <a:prstGeom prst="rect">
            <a:avLst/>
          </a:prstGeom>
        </p:spPr>
        <p:txBody>
          <a:bodyPr>
            <a:normAutofit/>
          </a:bodyPr>
          <a:lstStyle/>
          <a:p>
            <a:pPr>
              <a:lnSpc>
                <a:spcPct val="120000"/>
              </a:lnSpc>
              <a:spcBef>
                <a:spcPct val="50000"/>
              </a:spcBef>
              <a:spcAft>
                <a:spcPts val="1800"/>
              </a:spcAft>
              <a:defRPr/>
            </a:pPr>
            <a:r>
              <a:rPr lang="en-US" sz="2800" b="1" dirty="0" err="1">
                <a:latin typeface="Calibri" panose="020F0502020204030204" pitchFamily="34" charset="0"/>
              </a:rPr>
              <a:t>Verhouding</a:t>
            </a:r>
            <a:r>
              <a:rPr lang="en-US" sz="2800" b="1" dirty="0">
                <a:latin typeface="Calibri" panose="020F0502020204030204" pitchFamily="34" charset="0"/>
              </a:rPr>
              <a:t> </a:t>
            </a:r>
            <a:r>
              <a:rPr lang="en-US" sz="2800" b="1" dirty="0" err="1">
                <a:latin typeface="Calibri" panose="020F0502020204030204" pitchFamily="34" charset="0"/>
              </a:rPr>
              <a:t>drie</a:t>
            </a:r>
            <a:r>
              <a:rPr lang="en-US" sz="2800" b="1" dirty="0">
                <a:latin typeface="Calibri" panose="020F0502020204030204" pitchFamily="34" charset="0"/>
              </a:rPr>
              <a:t> </a:t>
            </a:r>
            <a:r>
              <a:rPr lang="en-US" sz="2800" b="1" dirty="0" err="1">
                <a:latin typeface="Calibri" panose="020F0502020204030204" pitchFamily="34" charset="0"/>
              </a:rPr>
              <a:t>hoofdfuncties</a:t>
            </a:r>
            <a:r>
              <a:rPr lang="en-US" sz="2800" b="1" dirty="0">
                <a:latin typeface="Calibri" panose="020F0502020204030204" pitchFamily="34" charset="0"/>
              </a:rPr>
              <a:t>:</a:t>
            </a:r>
          </a:p>
          <a:p>
            <a:pPr>
              <a:lnSpc>
                <a:spcPct val="120000"/>
              </a:lnSpc>
              <a:spcBef>
                <a:spcPct val="50000"/>
              </a:spcBef>
              <a:defRPr/>
            </a:pPr>
            <a:r>
              <a:rPr lang="en-US" sz="2800" b="1" dirty="0">
                <a:latin typeface="Calibri" panose="020F0502020204030204" pitchFamily="34" charset="0"/>
                <a:sym typeface="Wingdings" panose="05000000000000000000" pitchFamily="2" charset="2"/>
              </a:rPr>
              <a:t> ~ </a:t>
            </a:r>
            <a:r>
              <a:rPr lang="en-US" sz="2800" b="1" dirty="0" err="1">
                <a:latin typeface="Calibri" panose="020F0502020204030204" pitchFamily="34" charset="0"/>
                <a:sym typeface="Wingdings" panose="05000000000000000000" pitchFamily="2" charset="2"/>
              </a:rPr>
              <a:t>aspiraties</a:t>
            </a:r>
            <a:r>
              <a:rPr lang="en-US" sz="2800" b="1" dirty="0">
                <a:latin typeface="Calibri" panose="020F0502020204030204" pitchFamily="34" charset="0"/>
                <a:sym typeface="Wingdings" panose="05000000000000000000" pitchFamily="2" charset="2"/>
              </a:rPr>
              <a:t> </a:t>
            </a:r>
            <a:r>
              <a:rPr lang="en-US" sz="2800" b="1" dirty="0" err="1">
                <a:latin typeface="Calibri" panose="020F0502020204030204" pitchFamily="34" charset="0"/>
                <a:sym typeface="Wingdings" panose="05000000000000000000" pitchFamily="2" charset="2"/>
              </a:rPr>
              <a:t>eigenaar</a:t>
            </a:r>
            <a:endParaRPr lang="en-US" sz="2800" b="1" dirty="0">
              <a:latin typeface="Calibri" panose="020F0502020204030204" pitchFamily="34" charset="0"/>
              <a:sym typeface="Wingdings" panose="05000000000000000000" pitchFamily="2" charset="2"/>
            </a:endParaRPr>
          </a:p>
          <a:p>
            <a:pPr>
              <a:lnSpc>
                <a:spcPct val="120000"/>
              </a:lnSpc>
              <a:spcBef>
                <a:spcPct val="50000"/>
              </a:spcBef>
              <a:defRPr/>
            </a:pPr>
            <a:r>
              <a:rPr lang="en-US" sz="2800" b="1" dirty="0">
                <a:latin typeface="Calibri" panose="020F0502020204030204" pitchFamily="34" charset="0"/>
                <a:sym typeface="Wingdings" panose="05000000000000000000" pitchFamily="2" charset="2"/>
              </a:rPr>
              <a:t> ~ </a:t>
            </a:r>
            <a:r>
              <a:rPr lang="en-US" sz="2800" b="1" dirty="0" err="1">
                <a:latin typeface="Calibri" panose="020F0502020204030204" pitchFamily="34" charset="0"/>
                <a:sym typeface="Wingdings" panose="05000000000000000000" pitchFamily="2" charset="2"/>
              </a:rPr>
              <a:t>terreincondities</a:t>
            </a:r>
            <a:endParaRPr lang="en-US" sz="2800" b="1" dirty="0">
              <a:latin typeface="Calibri" panose="020F0502020204030204" pitchFamily="34" charset="0"/>
              <a:sym typeface="Wingdings" panose="05000000000000000000" pitchFamily="2" charset="2"/>
            </a:endParaRPr>
          </a:p>
          <a:p>
            <a:pPr>
              <a:lnSpc>
                <a:spcPct val="120000"/>
              </a:lnSpc>
              <a:spcBef>
                <a:spcPct val="50000"/>
              </a:spcBef>
              <a:defRPr/>
            </a:pPr>
            <a:r>
              <a:rPr lang="en-US" sz="2800" b="1" dirty="0">
                <a:latin typeface="Calibri" panose="020F0502020204030204" pitchFamily="34" charset="0"/>
                <a:sym typeface="Wingdings" panose="05000000000000000000" pitchFamily="2" charset="2"/>
              </a:rPr>
              <a:t> ~ </a:t>
            </a:r>
            <a:r>
              <a:rPr lang="en-US" sz="2800" b="1" dirty="0" err="1">
                <a:latin typeface="Calibri" panose="020F0502020204030204" pitchFamily="34" charset="0"/>
                <a:sym typeface="Wingdings" panose="05000000000000000000" pitchFamily="2" charset="2"/>
              </a:rPr>
              <a:t>geldende</a:t>
            </a:r>
            <a:r>
              <a:rPr lang="en-US" sz="2800" b="1" dirty="0">
                <a:latin typeface="Calibri" panose="020F0502020204030204" pitchFamily="34" charset="0"/>
                <a:sym typeface="Wingdings" panose="05000000000000000000" pitchFamily="2" charset="2"/>
              </a:rPr>
              <a:t> </a:t>
            </a:r>
            <a:r>
              <a:rPr lang="en-US" sz="2800" b="1" dirty="0" err="1">
                <a:latin typeface="Calibri" panose="020F0502020204030204" pitchFamily="34" charset="0"/>
                <a:sym typeface="Wingdings" panose="05000000000000000000" pitchFamily="2" charset="2"/>
              </a:rPr>
              <a:t>beleidskaders</a:t>
            </a:r>
            <a:r>
              <a:rPr lang="en-US" sz="2800" b="1" dirty="0">
                <a:latin typeface="Calibri" panose="020F0502020204030204" pitchFamily="34" charset="0"/>
                <a:sym typeface="Wingdings" panose="05000000000000000000" pitchFamily="2" charset="2"/>
              </a:rPr>
              <a:t> (</a:t>
            </a:r>
            <a:r>
              <a:rPr lang="en-US" sz="2800" b="1" dirty="0" err="1">
                <a:latin typeface="Calibri" panose="020F0502020204030204" pitchFamily="34" charset="0"/>
                <a:sym typeface="Wingdings" panose="05000000000000000000" pitchFamily="2" charset="2"/>
              </a:rPr>
              <a:t>bv</a:t>
            </a:r>
            <a:r>
              <a:rPr lang="en-US" sz="2800" b="1" dirty="0">
                <a:latin typeface="Calibri" panose="020F0502020204030204" pitchFamily="34" charset="0"/>
                <a:sym typeface="Wingdings" panose="05000000000000000000" pitchFamily="2" charset="2"/>
              </a:rPr>
              <a:t>. </a:t>
            </a:r>
            <a:r>
              <a:rPr lang="en-US" sz="2800" b="1" dirty="0" err="1">
                <a:latin typeface="Calibri" panose="020F0502020204030204" pitchFamily="34" charset="0"/>
                <a:sym typeface="Wingdings" panose="05000000000000000000" pitchFamily="2" charset="2"/>
              </a:rPr>
              <a:t>binnen</a:t>
            </a:r>
            <a:r>
              <a:rPr lang="en-US" sz="2800" b="1" dirty="0">
                <a:latin typeface="Calibri" panose="020F0502020204030204" pitchFamily="34" charset="0"/>
                <a:sym typeface="Wingdings" panose="05000000000000000000" pitchFamily="2" charset="2"/>
              </a:rPr>
              <a:t> SBZ,...)</a:t>
            </a:r>
          </a:p>
        </p:txBody>
      </p:sp>
    </p:spTree>
    <p:extLst>
      <p:ext uri="{BB962C8B-B14F-4D97-AF65-F5344CB8AC3E}">
        <p14:creationId xmlns:p14="http://schemas.microsoft.com/office/powerpoint/2010/main" val="2685752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0" y="-246532"/>
            <a:ext cx="9144000" cy="1155251"/>
          </a:xfrm>
          <a:prstGeom prst="rect">
            <a:avLst/>
          </a:prstGeom>
          <a:solidFill>
            <a:srgbClr val="85005E"/>
          </a:solidFill>
        </p:spPr>
        <p:txBody>
          <a:bodyPr wrap="square" lIns="0" tIns="0" rIns="0" bIns="0" rtlCol="0" anchor="b">
            <a:noAutofit/>
          </a:bodyPr>
          <a:lstStyle/>
          <a:p>
            <a:pPr algn="ctr">
              <a:lnSpc>
                <a:spcPct val="200000"/>
              </a:lnSpc>
              <a:spcAft>
                <a:spcPts val="600"/>
              </a:spcAft>
            </a:pPr>
            <a:endParaRPr lang="nl-BE" sz="4200" b="1" spc="300" dirty="0">
              <a:solidFill>
                <a:prstClr val="white"/>
              </a:solidFill>
            </a:endParaRPr>
          </a:p>
        </p:txBody>
      </p:sp>
      <p:sp>
        <p:nvSpPr>
          <p:cNvPr id="19" name="Rechthoek 18"/>
          <p:cNvSpPr/>
          <p:nvPr/>
        </p:nvSpPr>
        <p:spPr>
          <a:xfrm>
            <a:off x="0" y="6741368"/>
            <a:ext cx="9144000" cy="162351"/>
          </a:xfrm>
          <a:prstGeom prst="rect">
            <a:avLst/>
          </a:prstGeom>
          <a:solidFill>
            <a:srgbClr val="850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Afbeelding 9" descr="www-inverde-b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64417" y="6381328"/>
            <a:ext cx="1148893" cy="354752"/>
          </a:xfrm>
          <a:prstGeom prst="rect">
            <a:avLst/>
          </a:prstGeom>
        </p:spPr>
      </p:pic>
      <p:sp>
        <p:nvSpPr>
          <p:cNvPr id="7" name="Titel 6"/>
          <p:cNvSpPr>
            <a:spLocks noGrp="1"/>
          </p:cNvSpPr>
          <p:nvPr>
            <p:ph type="title"/>
          </p:nvPr>
        </p:nvSpPr>
        <p:spPr>
          <a:xfrm>
            <a:off x="0" y="-234281"/>
            <a:ext cx="9144000" cy="1143000"/>
          </a:xfrm>
        </p:spPr>
        <p:txBody>
          <a:bodyPr>
            <a:normAutofit/>
          </a:bodyPr>
          <a:lstStyle/>
          <a:p>
            <a:r>
              <a:rPr lang="nl-BE" sz="3200" dirty="0">
                <a:solidFill>
                  <a:schemeClr val="bg1"/>
                </a:solidFill>
                <a:latin typeface="Calibri" panose="020F0502020204030204" pitchFamily="34" charset="0"/>
              </a:rPr>
              <a:t>Concept Multifunctioneel NB</a:t>
            </a:r>
          </a:p>
        </p:txBody>
      </p:sp>
      <p:sp>
        <p:nvSpPr>
          <p:cNvPr id="9" name="Rectangle 9"/>
          <p:cNvSpPr txBox="1">
            <a:spLocks noChangeArrowheads="1"/>
          </p:cNvSpPr>
          <p:nvPr/>
        </p:nvSpPr>
        <p:spPr>
          <a:xfrm>
            <a:off x="377824" y="980728"/>
            <a:ext cx="8569725" cy="5240167"/>
          </a:xfrm>
          <a:prstGeom prst="rect">
            <a:avLst/>
          </a:prstGeom>
        </p:spPr>
        <p:txBody>
          <a:bodyPr>
            <a:normAutofit/>
          </a:bodyPr>
          <a:lstStyle/>
          <a:p>
            <a:pPr>
              <a:spcBef>
                <a:spcPct val="50000"/>
              </a:spcBef>
              <a:defRPr/>
            </a:pPr>
            <a:endParaRPr lang="en-US" sz="2200" dirty="0"/>
          </a:p>
        </p:txBody>
      </p:sp>
      <p:sp>
        <p:nvSpPr>
          <p:cNvPr id="14" name="Rectangle 9"/>
          <p:cNvSpPr txBox="1">
            <a:spLocks noChangeArrowheads="1"/>
          </p:cNvSpPr>
          <p:nvPr/>
        </p:nvSpPr>
        <p:spPr>
          <a:xfrm>
            <a:off x="530224" y="1277144"/>
            <a:ext cx="8383085" cy="5096151"/>
          </a:xfrm>
          <a:prstGeom prst="rect">
            <a:avLst/>
          </a:prstGeom>
        </p:spPr>
        <p:txBody>
          <a:bodyPr>
            <a:normAutofit/>
          </a:bodyPr>
          <a:lstStyle/>
          <a:p>
            <a:pPr>
              <a:lnSpc>
                <a:spcPct val="140000"/>
              </a:lnSpc>
              <a:spcAft>
                <a:spcPts val="1200"/>
              </a:spcAft>
              <a:tabLst>
                <a:tab pos="290513" algn="l"/>
              </a:tabLst>
              <a:defRPr/>
            </a:pPr>
            <a:r>
              <a:rPr lang="nl-NL" sz="2800" b="1" dirty="0">
                <a:latin typeface="Calibri" panose="020F0502020204030204" pitchFamily="34" charset="0"/>
                <a:ea typeface="Verdana" pitchFamily="34" charset="0"/>
                <a:cs typeface="Verdana" pitchFamily="34" charset="0"/>
              </a:rPr>
              <a:t>De ecologische functie</a:t>
            </a:r>
          </a:p>
          <a:p>
            <a:pPr>
              <a:lnSpc>
                <a:spcPct val="120000"/>
              </a:lnSpc>
              <a:tabLst>
                <a:tab pos="290513" algn="l"/>
              </a:tabLst>
              <a:defRPr/>
            </a:pPr>
            <a:r>
              <a:rPr lang="nl-NL" sz="2400" dirty="0">
                <a:latin typeface="Calibri" panose="020F0502020204030204" pitchFamily="34" charset="0"/>
                <a:ea typeface="Verdana" pitchFamily="34" charset="0"/>
                <a:cs typeface="Verdana" pitchFamily="34" charset="0"/>
                <a:sym typeface="Wingdings" panose="05000000000000000000" pitchFamily="2" charset="2"/>
              </a:rPr>
              <a:t>= de rol van het terrein bij het algemene natuurbehoud, het behoud van de biodiversiteit en de milieubeschermende rol</a:t>
            </a:r>
          </a:p>
          <a:p>
            <a:pPr>
              <a:lnSpc>
                <a:spcPct val="120000"/>
              </a:lnSpc>
              <a:spcBef>
                <a:spcPts val="2400"/>
              </a:spcBef>
              <a:tabLst>
                <a:tab pos="290513" algn="l"/>
              </a:tabLst>
              <a:defRPr/>
            </a:pPr>
            <a:r>
              <a:rPr lang="nl-NL" sz="2800" b="1" dirty="0">
                <a:latin typeface="Calibri" panose="020F0502020204030204" pitchFamily="34" charset="0"/>
                <a:ea typeface="Verdana" pitchFamily="34" charset="0"/>
                <a:cs typeface="Verdana" pitchFamily="34" charset="0"/>
                <a:sym typeface="Wingdings" panose="05000000000000000000" pitchFamily="2" charset="2"/>
              </a:rPr>
              <a:t>Hoe wordt deze functie op terrein ingevuld? </a:t>
            </a:r>
          </a:p>
          <a:p>
            <a:pPr marL="342900" indent="-342900">
              <a:lnSpc>
                <a:spcPct val="120000"/>
              </a:lnSpc>
              <a:spcBef>
                <a:spcPts val="1200"/>
              </a:spcBef>
              <a:buFont typeface="Wingdings" panose="05000000000000000000" pitchFamily="2" charset="2"/>
              <a:buChar char="Ø"/>
              <a:tabLst>
                <a:tab pos="290513" algn="l"/>
              </a:tabLst>
              <a:defRPr/>
            </a:pPr>
            <a:r>
              <a:rPr lang="nl-NL" sz="2400" dirty="0">
                <a:latin typeface="Calibri" panose="020F0502020204030204" pitchFamily="34" charset="0"/>
                <a:ea typeface="Verdana" pitchFamily="34" charset="0"/>
                <a:cs typeface="Verdana" pitchFamily="34" charset="0"/>
                <a:sym typeface="Wingdings" panose="05000000000000000000" pitchFamily="2" charset="2"/>
              </a:rPr>
              <a:t>natuur en soorten behouden en bevorderen </a:t>
            </a:r>
          </a:p>
          <a:p>
            <a:pPr marL="342900" indent="-342900">
              <a:lnSpc>
                <a:spcPct val="120000"/>
              </a:lnSpc>
              <a:spcBef>
                <a:spcPts val="1200"/>
              </a:spcBef>
              <a:buFont typeface="Wingdings" panose="05000000000000000000" pitchFamily="2" charset="2"/>
              <a:buChar char="Ø"/>
              <a:tabLst>
                <a:tab pos="290513" algn="l"/>
              </a:tabLst>
              <a:defRPr/>
            </a:pPr>
            <a:r>
              <a:rPr lang="nl-NL" sz="2400" dirty="0">
                <a:latin typeface="Calibri" panose="020F0502020204030204" pitchFamily="34" charset="0"/>
                <a:ea typeface="Verdana" pitchFamily="34" charset="0"/>
                <a:cs typeface="Verdana" pitchFamily="34" charset="0"/>
                <a:sym typeface="Wingdings" panose="05000000000000000000" pitchFamily="2" charset="2"/>
              </a:rPr>
              <a:t>nastreven van bepaalde natuurbeelden (</a:t>
            </a:r>
            <a:r>
              <a:rPr lang="nl-NL" sz="2400" dirty="0" err="1">
                <a:latin typeface="Calibri" panose="020F0502020204030204" pitchFamily="34" charset="0"/>
                <a:ea typeface="Verdana" pitchFamily="34" charset="0"/>
                <a:cs typeface="Verdana" pitchFamily="34" charset="0"/>
                <a:sym typeface="Wingdings" panose="05000000000000000000" pitchFamily="2" charset="2"/>
              </a:rPr>
              <a:t>‘</a:t>
            </a:r>
            <a:r>
              <a:rPr lang="nl-NL" sz="2400" dirty="0" err="1">
                <a:solidFill>
                  <a:srgbClr val="FF0000"/>
                </a:solidFill>
                <a:latin typeface="Calibri" panose="020F0502020204030204" pitchFamily="34" charset="0"/>
                <a:ea typeface="Verdana" pitchFamily="34" charset="0"/>
                <a:cs typeface="Verdana" pitchFamily="34" charset="0"/>
                <a:sym typeface="Wingdings" panose="05000000000000000000" pitchFamily="2" charset="2"/>
              </a:rPr>
              <a:t>de</a:t>
            </a:r>
            <a:r>
              <a:rPr lang="nl-NL" sz="2400" dirty="0">
                <a:solidFill>
                  <a:srgbClr val="FF0000"/>
                </a:solidFill>
                <a:latin typeface="Calibri" panose="020F0502020204030204" pitchFamily="34" charset="0"/>
                <a:ea typeface="Verdana" pitchFamily="34" charset="0"/>
                <a:cs typeface="Verdana" pitchFamily="34" charset="0"/>
                <a:sym typeface="Wingdings" panose="05000000000000000000" pitchFamily="2" charset="2"/>
              </a:rPr>
              <a:t> natuurstreefbeelden</a:t>
            </a:r>
            <a:r>
              <a:rPr lang="nl-NL" sz="2400" dirty="0">
                <a:latin typeface="Calibri" panose="020F0502020204030204" pitchFamily="34" charset="0"/>
                <a:ea typeface="Verdana" pitchFamily="34" charset="0"/>
                <a:cs typeface="Verdana" pitchFamily="34" charset="0"/>
                <a:sym typeface="Wingdings" panose="05000000000000000000" pitchFamily="2" charset="2"/>
              </a:rPr>
              <a:t>’)</a:t>
            </a:r>
          </a:p>
          <a:p>
            <a:pPr marL="342900" indent="-342900">
              <a:lnSpc>
                <a:spcPct val="120000"/>
              </a:lnSpc>
              <a:spcBef>
                <a:spcPts val="1200"/>
              </a:spcBef>
              <a:buFont typeface="Wingdings" panose="05000000000000000000" pitchFamily="2" charset="2"/>
              <a:buChar char="Ø"/>
              <a:tabLst>
                <a:tab pos="290513" algn="l"/>
              </a:tabLst>
              <a:defRPr/>
            </a:pPr>
            <a:r>
              <a:rPr lang="nl-NL" sz="2400" dirty="0">
                <a:latin typeface="Calibri" panose="020F0502020204030204" pitchFamily="34" charset="0"/>
                <a:ea typeface="Verdana" pitchFamily="34" charset="0"/>
                <a:cs typeface="Verdana" pitchFamily="34" charset="0"/>
                <a:sym typeface="Wingdings" panose="05000000000000000000" pitchFamily="2" charset="2"/>
              </a:rPr>
              <a:t>nadelige externe invloeden tegen gaan</a:t>
            </a:r>
          </a:p>
        </p:txBody>
      </p:sp>
    </p:spTree>
    <p:extLst>
      <p:ext uri="{BB962C8B-B14F-4D97-AF65-F5344CB8AC3E}">
        <p14:creationId xmlns:p14="http://schemas.microsoft.com/office/powerpoint/2010/main" val="2797399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Nieuw210612">
  <a:themeElements>
    <a:clrScheme name="Inverde-aubergin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6005E"/>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21230</TotalTime>
  <Words>2304</Words>
  <Application>Microsoft Office PowerPoint</Application>
  <PresentationFormat>Diavoorstelling (4:3)</PresentationFormat>
  <Paragraphs>408</Paragraphs>
  <Slides>41</Slides>
  <Notes>38</Notes>
  <HiddenSlides>0</HiddenSlides>
  <MMClips>0</MMClips>
  <ScaleCrop>false</ScaleCrop>
  <HeadingPairs>
    <vt:vector size="4" baseType="variant">
      <vt:variant>
        <vt:lpstr>Thema</vt:lpstr>
      </vt:variant>
      <vt:variant>
        <vt:i4>1</vt:i4>
      </vt:variant>
      <vt:variant>
        <vt:lpstr>Diatitels</vt:lpstr>
      </vt:variant>
      <vt:variant>
        <vt:i4>41</vt:i4>
      </vt:variant>
    </vt:vector>
  </HeadingPairs>
  <TitlesOfParts>
    <vt:vector size="42" baseType="lpstr">
      <vt:lpstr>Nieuw210612</vt:lpstr>
      <vt:lpstr>Natuurbeheerplanning</vt:lpstr>
      <vt:lpstr>Lesmateriaal</vt:lpstr>
      <vt:lpstr>Programma</vt:lpstr>
      <vt:lpstr>Nota!</vt:lpstr>
      <vt:lpstr>Waarom een nieuw plan?</vt:lpstr>
      <vt:lpstr>Ruimer kader</vt:lpstr>
      <vt:lpstr>Multifunctioneel NB</vt:lpstr>
      <vt:lpstr>Concept Multifunctioneel NB</vt:lpstr>
      <vt:lpstr>Concept Multifunctioneel NB</vt:lpstr>
      <vt:lpstr>Concept Multifunctioneel NB</vt:lpstr>
      <vt:lpstr>Concept Multifunctioneel NB</vt:lpstr>
      <vt:lpstr>Geïntegreerde natuurbeheerplanning</vt:lpstr>
      <vt:lpstr>Geïntegreerde natuurbeheerplanning</vt:lpstr>
      <vt:lpstr>Natuurbeheerplanning</vt:lpstr>
      <vt:lpstr>Natuurbeheerplanning</vt:lpstr>
      <vt:lpstr>Natuurbeheerplanning</vt:lpstr>
      <vt:lpstr>Natuurbeheerplanning</vt:lpstr>
      <vt:lpstr>Natuurbeheerplanning</vt:lpstr>
      <vt:lpstr>Natuurbeheerplanning: ambitieniveaus</vt:lpstr>
      <vt:lpstr>Natuurbeheerplanning: ambitieniveaus</vt:lpstr>
      <vt:lpstr>Natuurbeheerplanning: ambitieniveaus</vt:lpstr>
      <vt:lpstr>Natuurbeheerplanning: ambitieniveau</vt:lpstr>
      <vt:lpstr>Natuurbeheerplanning: ambitieniveau</vt:lpstr>
      <vt:lpstr>Natuurbeheerplanning: ambitieniveau</vt:lpstr>
      <vt:lpstr>Natuurbeheerplanning</vt:lpstr>
      <vt:lpstr>Natuurbeheerplanning: ambitieniveau</vt:lpstr>
      <vt:lpstr>Het natuurbeheerplan: 5 delen</vt:lpstr>
      <vt:lpstr>PowerPoint-presentatie</vt:lpstr>
      <vt:lpstr>Procedure</vt:lpstr>
      <vt:lpstr>Procedure</vt:lpstr>
      <vt:lpstr>PowerPoint-presentatie</vt:lpstr>
      <vt:lpstr>Procedure</vt:lpstr>
      <vt:lpstr>Procedure</vt:lpstr>
      <vt:lpstr>Opvolging en evaluatie</vt:lpstr>
      <vt:lpstr>Wijzigen beheerplan</vt:lpstr>
      <vt:lpstr>Wijzigen beheerplan</vt:lpstr>
      <vt:lpstr>Opheffing en overname beheer</vt:lpstr>
      <vt:lpstr>Opheffing en overname beheer</vt:lpstr>
      <vt:lpstr>Beroepsmogelijkheden</vt:lpstr>
      <vt:lpstr>Omzetting bestaande beheerplannen</vt:lpstr>
      <vt:lpstr>Vragen?</vt:lpstr>
    </vt:vector>
  </TitlesOfParts>
  <Company>Vlaamse 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Unknown</dc:creator>
  <cp:lastModifiedBy>Sarah Rousseaux</cp:lastModifiedBy>
  <cp:revision>569</cp:revision>
  <cp:lastPrinted>2017-09-18T12:14:08Z</cp:lastPrinted>
  <dcterms:created xsi:type="dcterms:W3CDTF">2012-06-25T13:06:30Z</dcterms:created>
  <dcterms:modified xsi:type="dcterms:W3CDTF">2018-04-17T07:47:43Z</dcterms:modified>
</cp:coreProperties>
</file>